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402" r:id="rId2"/>
    <p:sldId id="424" r:id="rId3"/>
    <p:sldId id="356" r:id="rId4"/>
    <p:sldId id="360" r:id="rId5"/>
    <p:sldId id="403" r:id="rId6"/>
    <p:sldId id="404" r:id="rId7"/>
    <p:sldId id="412" r:id="rId8"/>
    <p:sldId id="406" r:id="rId9"/>
    <p:sldId id="411" r:id="rId10"/>
    <p:sldId id="413" r:id="rId11"/>
    <p:sldId id="407" r:id="rId12"/>
    <p:sldId id="414" r:id="rId13"/>
    <p:sldId id="417" r:id="rId14"/>
    <p:sldId id="418" r:id="rId15"/>
    <p:sldId id="419" r:id="rId16"/>
    <p:sldId id="421" r:id="rId17"/>
    <p:sldId id="408" r:id="rId18"/>
    <p:sldId id="415" r:id="rId19"/>
    <p:sldId id="409" r:id="rId20"/>
    <p:sldId id="416" r:id="rId21"/>
    <p:sldId id="410" r:id="rId22"/>
    <p:sldId id="265" r:id="rId23"/>
  </p:sldIdLst>
  <p:sldSz cx="12192000" cy="6858000"/>
  <p:notesSz cx="6858000" cy="9144000"/>
  <p:embeddedFontLst>
    <p:embeddedFont>
      <p:font typeface="a타이틀고딕3" panose="020B0600000101010101" charset="-127"/>
      <p:regular r:id="rId25"/>
    </p:embeddedFont>
    <p:embeddedFont>
      <p:font typeface="나눔스퀘어_ac" panose="020B0600000101010101" charset="-127"/>
      <p:regular r:id="rId26"/>
    </p:embeddedFont>
    <p:embeddedFont>
      <p:font typeface="나눔스퀘어_ac ExtraBold" panose="020B0600000101010101" charset="-127"/>
      <p:bold r:id="rId27"/>
    </p:embeddedFon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여기어때 잘난체" panose="020B0600000101010101" pitchFamily="50" charset="-127"/>
      <p:bold r:id="rId31"/>
    </p:embeddedFont>
    <p:embeddedFont>
      <p:font typeface="함초롬바탕" panose="02030604000101010101" pitchFamily="18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0E8"/>
    <a:srgbClr val="C5E9FB"/>
    <a:srgbClr val="1851A3"/>
    <a:srgbClr val="F3F599"/>
    <a:srgbClr val="19539F"/>
    <a:srgbClr val="1263AF"/>
    <a:srgbClr val="E6AC60"/>
    <a:srgbClr val="043764"/>
    <a:srgbClr val="FF5B5B"/>
    <a:srgbClr val="FF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0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134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72970062572891E-3"/>
          <c:y val="0.17623013351064545"/>
          <c:w val="0.9540794658623396"/>
          <c:h val="0.644717923096986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지하철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51735</c:v>
                </c:pt>
                <c:pt idx="1">
                  <c:v>52929</c:v>
                </c:pt>
                <c:pt idx="2">
                  <c:v>37112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B-408D-9504-58218E5541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버스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Sheet1!$E$2:$E$4</c:f>
              <c:numCache>
                <c:formatCode>#,##0</c:formatCode>
                <c:ptCount val="3"/>
                <c:pt idx="0">
                  <c:v>367162</c:v>
                </c:pt>
                <c:pt idx="1">
                  <c:v>361285</c:v>
                </c:pt>
                <c:pt idx="2">
                  <c:v>245198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B-408D-9504-58218E5541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378895"/>
        <c:axId val="8037515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버스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2018년</c:v>
                      </c:pt>
                      <c:pt idx="1">
                        <c:v>2019년</c:v>
                      </c:pt>
                      <c:pt idx="2">
                        <c:v>2020년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Sheet1!$B$2:$B$4</c15:sqref>
                        </c15:formulaRef>
                      </c:ext>
                    </c:extLst>
                    <c:numCache>
                      <c:formatCode>#,##0</c:formatCode>
                      <c:ptCount val="3"/>
                      <c:pt idx="0">
                        <c:v>353282</c:v>
                      </c:pt>
                      <c:pt idx="1">
                        <c:v>347135</c:v>
                      </c:pt>
                      <c:pt idx="2">
                        <c:v>232498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1FCB-408D-9504-58218E55411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마을버스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2018년</c:v>
                      </c:pt>
                      <c:pt idx="1">
                        <c:v>2019년</c:v>
                      </c:pt>
                      <c:pt idx="2">
                        <c:v>2020년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#,##0</c:formatCode>
                      <c:ptCount val="3"/>
                      <c:pt idx="0">
                        <c:v>13880</c:v>
                      </c:pt>
                      <c:pt idx="1">
                        <c:v>14150</c:v>
                      </c:pt>
                      <c:pt idx="2">
                        <c:v>12700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FCB-408D-9504-58218E554113}"/>
                  </c:ext>
                </c:extLst>
              </c15:ser>
            </c15:filteredBarSeries>
          </c:ext>
        </c:extLst>
      </c:barChart>
      <c:catAx>
        <c:axId val="803788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375151"/>
        <c:crosses val="autoZero"/>
        <c:auto val="1"/>
        <c:lblAlgn val="ctr"/>
        <c:lblOffset val="100"/>
        <c:noMultiLvlLbl val="0"/>
      </c:catAx>
      <c:valAx>
        <c:axId val="80375151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8037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783986252848067"/>
          <c:y val="0.93063419032550265"/>
          <c:w val="0.21974167928356308"/>
          <c:h val="6.9365809674497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DFB2A2D-414F-4839-BD1E-2DBA638E8714}" type="datetimeFigureOut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DD5F041-BD58-4C76-90C7-4CD99CF6BAC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66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5F041-BD58-4C76-90C7-4CD99CF6BAC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13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5F041-BD58-4C76-90C7-4CD99CF6BAC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19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5F041-BD58-4C76-90C7-4CD99CF6BAC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51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61ED88-A6CD-466C-AF74-B63364DFA60F}"/>
              </a:ext>
            </a:extLst>
          </p:cNvPr>
          <p:cNvSpPr/>
          <p:nvPr userDrawn="1"/>
        </p:nvSpPr>
        <p:spPr>
          <a:xfrm>
            <a:off x="0" y="0"/>
            <a:ext cx="12192000" cy="3685592"/>
          </a:xfrm>
          <a:prstGeom prst="rect">
            <a:avLst/>
          </a:prstGeom>
          <a:solidFill>
            <a:srgbClr val="8DC0E8"/>
          </a:solidFill>
          <a:ln>
            <a:solidFill>
              <a:srgbClr val="8D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68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0801" y="65068"/>
            <a:ext cx="4712855" cy="525535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6916" y="1962872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0"/>
            <a:ext cx="12192000" cy="0"/>
          </a:xfrm>
          <a:prstGeom prst="line">
            <a:avLst/>
          </a:prstGeom>
          <a:ln w="76200">
            <a:solidFill>
              <a:srgbClr val="8DC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양쪽 모서리가 둥근 사각형 7"/>
          <p:cNvSpPr/>
          <p:nvPr userDrawn="1"/>
        </p:nvSpPr>
        <p:spPr>
          <a:xfrm rot="10800000">
            <a:off x="620282" y="-1"/>
            <a:ext cx="710518" cy="671210"/>
          </a:xfrm>
          <a:prstGeom prst="round2SameRect">
            <a:avLst/>
          </a:prstGeom>
          <a:solidFill>
            <a:srgbClr val="8DC0E8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7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rgbClr val="8DC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5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8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5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24717" y="2902527"/>
            <a:ext cx="3114965" cy="1052946"/>
          </a:xfrm>
        </p:spPr>
        <p:txBody>
          <a:bodyPr>
            <a:noAutofit/>
          </a:bodyPr>
          <a:lstStyle>
            <a:lvl1pPr algn="ctr">
              <a:defRPr sz="6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02EA17-EF2A-42E0-8C31-72EC1C0F67FB}"/>
              </a:ext>
            </a:extLst>
          </p:cNvPr>
          <p:cNvSpPr/>
          <p:nvPr userDrawn="1"/>
        </p:nvSpPr>
        <p:spPr>
          <a:xfrm>
            <a:off x="0" y="0"/>
            <a:ext cx="7684656" cy="6858000"/>
          </a:xfrm>
          <a:prstGeom prst="rect">
            <a:avLst/>
          </a:prstGeom>
          <a:solidFill>
            <a:srgbClr val="8DC0E8"/>
          </a:solidFill>
          <a:ln>
            <a:solidFill>
              <a:srgbClr val="8D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5AE99-F623-4D61-A0BB-87A135489D96}"/>
              </a:ext>
            </a:extLst>
          </p:cNvPr>
          <p:cNvSpPr txBox="1"/>
          <p:nvPr userDrawn="1"/>
        </p:nvSpPr>
        <p:spPr>
          <a:xfrm>
            <a:off x="3669145" y="2084893"/>
            <a:ext cx="930564" cy="161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4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03B27-D4FF-474A-8C4A-4295C2AF64F2}"/>
              </a:ext>
            </a:extLst>
          </p:cNvPr>
          <p:cNvSpPr/>
          <p:nvPr userDrawn="1"/>
        </p:nvSpPr>
        <p:spPr>
          <a:xfrm>
            <a:off x="338690" y="268514"/>
            <a:ext cx="11514620" cy="6320971"/>
          </a:xfrm>
          <a:prstGeom prst="rect">
            <a:avLst/>
          </a:prstGeom>
          <a:noFill/>
          <a:ln w="76200">
            <a:solidFill>
              <a:srgbClr val="8D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3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8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74E0-AB14-473A-8EF5-793D0690C9A1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63959-1CA3-442B-AA4F-D387F4105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1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4F574E0-AB14-473A-8EF5-793D0690C9A1}" type="datetimeFigureOut">
              <a:rPr lang="ko-KR" altLang="en-US" smtClean="0"/>
              <a:pPr/>
              <a:t>2021-05-07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1E563959-1CA3-442B-AA4F-D387F4105E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69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스마트폰, 핸드폰, 스마트폰그림, 손, 핸드폰누끼, 사진,이미지,일러스트,캘리그라피 - pepper83작가">
            <a:extLst>
              <a:ext uri="{FF2B5EF4-FFF2-40B4-BE49-F238E27FC236}">
                <a16:creationId xmlns:a16="http://schemas.microsoft.com/office/drawing/2014/main" id="{8A122815-6062-46A4-82C8-53D3EABD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2" r="3454"/>
          <a:stretch/>
        </p:blipFill>
        <p:spPr bwMode="auto">
          <a:xfrm>
            <a:off x="-1" y="356273"/>
            <a:ext cx="4997513" cy="650172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89B3CF-7C9D-49F1-B5E4-D0ACC7B11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19" y="2221135"/>
            <a:ext cx="1783718" cy="171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1825D1-2790-4C32-8337-88A970BEE048}"/>
              </a:ext>
            </a:extLst>
          </p:cNvPr>
          <p:cNvSpPr txBox="1"/>
          <p:nvPr/>
        </p:nvSpPr>
        <p:spPr>
          <a:xfrm>
            <a:off x="1720113" y="4083302"/>
            <a:ext cx="13065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지큐비</a:t>
            </a:r>
            <a:endParaRPr lang="ko-KR" altLang="en-US" sz="27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EBD5F-9C3D-450F-B799-ADEB722AAC2E}"/>
              </a:ext>
            </a:extLst>
          </p:cNvPr>
          <p:cNvSpPr txBox="1"/>
          <p:nvPr/>
        </p:nvSpPr>
        <p:spPr>
          <a:xfrm>
            <a:off x="4129186" y="2221135"/>
            <a:ext cx="7322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QR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기반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버스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앱 서비스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5652F-C5DB-4C5E-B976-681183FBA833}"/>
              </a:ext>
            </a:extLst>
          </p:cNvPr>
          <p:cNvSpPr txBox="1"/>
          <p:nvPr/>
        </p:nvSpPr>
        <p:spPr>
          <a:xfrm>
            <a:off x="6904769" y="5281415"/>
            <a:ext cx="6094428" cy="1121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대표자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윤현서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  원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최지은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강유진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참여구분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지역사회문제해결 아이디어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해커톤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123E9A-52AC-4155-B160-0A0500563AED}"/>
              </a:ext>
            </a:extLst>
          </p:cNvPr>
          <p:cNvCxnSpPr>
            <a:cxnSpLocks/>
          </p:cNvCxnSpPr>
          <p:nvPr/>
        </p:nvCxnSpPr>
        <p:spPr>
          <a:xfrm>
            <a:off x="4754880" y="3819350"/>
            <a:ext cx="6071533" cy="0"/>
          </a:xfrm>
          <a:prstGeom prst="line">
            <a:avLst/>
          </a:prstGeom>
          <a:ln w="76200">
            <a:solidFill>
              <a:srgbClr val="F3F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9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D7448-E59F-47A1-A113-1467987D4613}"/>
              </a:ext>
            </a:extLst>
          </p:cNvPr>
          <p:cNvGrpSpPr/>
          <p:nvPr/>
        </p:nvGrpSpPr>
        <p:grpSpPr>
          <a:xfrm>
            <a:off x="2010929" y="1160424"/>
            <a:ext cx="8170142" cy="4933078"/>
            <a:chOff x="2551594" y="1284299"/>
            <a:chExt cx="8170142" cy="493307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7B71E8-DDCB-4447-B30C-B43B083554DD}"/>
                </a:ext>
              </a:extLst>
            </p:cNvPr>
            <p:cNvSpPr/>
            <p:nvPr/>
          </p:nvSpPr>
          <p:spPr>
            <a:xfrm>
              <a:off x="3089586" y="1484354"/>
              <a:ext cx="1768361" cy="400110"/>
            </a:xfrm>
            <a:prstGeom prst="rect">
              <a:avLst/>
            </a:prstGeom>
            <a:solidFill>
              <a:srgbClr val="043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673ADD-C9F2-4F0C-8512-75C80BEFC74C}"/>
                </a:ext>
              </a:extLst>
            </p:cNvPr>
            <p:cNvSpPr txBox="1"/>
            <p:nvPr/>
          </p:nvSpPr>
          <p:spPr>
            <a:xfrm>
              <a:off x="3155999" y="1484354"/>
              <a:ext cx="1616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버스 이용자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AE2FD0-1868-43F7-BD47-77B58E23114F}"/>
                </a:ext>
              </a:extLst>
            </p:cNvPr>
            <p:cNvSpPr txBox="1"/>
            <p:nvPr/>
          </p:nvSpPr>
          <p:spPr>
            <a:xfrm>
              <a:off x="2551594" y="5294047"/>
              <a:ext cx="2977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QR 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코드 정류장 스캔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승하차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요청 기능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기존 버스 앱 기능 제공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9103AD-73CF-4471-9C4E-4A55E57B5B1F}"/>
                </a:ext>
              </a:extLst>
            </p:cNvPr>
            <p:cNvSpPr txBox="1"/>
            <p:nvPr/>
          </p:nvSpPr>
          <p:spPr>
            <a:xfrm>
              <a:off x="5722409" y="1284299"/>
              <a:ext cx="1924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승하차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요청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4EFABD-3D0C-4F18-A986-A18F456081D9}"/>
                </a:ext>
              </a:extLst>
            </p:cNvPr>
            <p:cNvSpPr/>
            <p:nvPr/>
          </p:nvSpPr>
          <p:spPr>
            <a:xfrm>
              <a:off x="8587077" y="1484354"/>
              <a:ext cx="1410138" cy="400110"/>
            </a:xfrm>
            <a:prstGeom prst="rect">
              <a:avLst/>
            </a:prstGeom>
            <a:solidFill>
              <a:srgbClr val="043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8E3D4C-7AE1-4901-9EB4-05381587BA0E}"/>
                </a:ext>
              </a:extLst>
            </p:cNvPr>
            <p:cNvSpPr txBox="1"/>
            <p:nvPr/>
          </p:nvSpPr>
          <p:spPr>
            <a:xfrm>
              <a:off x="8652397" y="1484354"/>
              <a:ext cx="1344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버스 기사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6760B70-CFF0-49A2-AC50-CA937CFB0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1645" y="1684409"/>
              <a:ext cx="358772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AC9941-9E18-455C-BBD2-1600DE62F465}"/>
                </a:ext>
              </a:extLst>
            </p:cNvPr>
            <p:cNvGrpSpPr/>
            <p:nvPr/>
          </p:nvGrpSpPr>
          <p:grpSpPr>
            <a:xfrm>
              <a:off x="2859296" y="2242725"/>
              <a:ext cx="2369319" cy="2693061"/>
              <a:chOff x="1273272" y="2963586"/>
              <a:chExt cx="2070004" cy="2693061"/>
            </a:xfrm>
          </p:grpSpPr>
          <p:pic>
            <p:nvPicPr>
              <p:cNvPr id="12" name="Picture 6" descr="스마트폰, 핸드폰, 스마트폰그림, 손, 핸드폰누끼, 사진,이미지,일러스트,캘리그라피 - pepper83작가">
                <a:extLst>
                  <a:ext uri="{FF2B5EF4-FFF2-40B4-BE49-F238E27FC236}">
                    <a16:creationId xmlns:a16="http://schemas.microsoft.com/office/drawing/2014/main" id="{9C87A4D0-3605-4A57-9063-D5756807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85" b="99385" l="8451" r="88576">
                            <a14:foregroundMark x1="74178" y1="8615" x2="55556" y2="7231"/>
                            <a14:foregroundMark x1="53052" y1="6462" x2="44131" y2="6308"/>
                            <a14:foregroundMark x1="44131" y1="6308" x2="28951" y2="13077"/>
                            <a14:foregroundMark x1="25832" y1="30521" x2="15336" y2="89231"/>
                            <a14:foregroundMark x1="28951" y1="13077" x2="27314" y2="22236"/>
                            <a14:foregroundMark x1="15336" y1="89231" x2="48670" y2="91077"/>
                            <a14:foregroundMark x1="48670" y1="91077" x2="83099" y2="88462"/>
                            <a14:foregroundMark x1="39124" y1="93692" x2="29734" y2="83385"/>
                            <a14:foregroundMark x1="29734" y1="83385" x2="24413" y2="68462"/>
                            <a14:foregroundMark x1="24413" y1="68462" x2="24570" y2="66308"/>
                            <a14:foregroundMark x1="31455" y1="65077" x2="24100" y2="93692"/>
                            <a14:foregroundMark x1="33020" y1="47077" x2="17840" y2="99692"/>
                            <a14:foregroundMark x1="12520" y1="99692" x2="19718" y2="96769"/>
                            <a14:foregroundMark x1="79499" y1="51231" x2="78873" y2="65231"/>
                            <a14:foregroundMark x1="74031" y1="71559" x2="74022" y2="71846"/>
                            <a14:foregroundMark x1="74494" y1="55946" x2="74061" y2="70537"/>
                            <a14:foregroundMark x1="74648" y1="50769" x2="74499" y2="55796"/>
                            <a14:foregroundMark x1="83568" y1="29692" x2="76682" y2="34769"/>
                            <a14:foregroundMark x1="76682" y1="34769" x2="72331" y2="47366"/>
                            <a14:foregroundMark x1="73192" y1="48605" x2="82786" y2="37538"/>
                            <a14:foregroundMark x1="82786" y1="37538" x2="81064" y2="30308"/>
                            <a14:foregroundMark x1="75517" y1="23821" x2="67606" y2="12769"/>
                            <a14:foregroundMark x1="76214" y1="24795" x2="75526" y2="23834"/>
                            <a14:foregroundMark x1="77669" y1="26829" x2="76872" y2="25715"/>
                            <a14:foregroundMark x1="78948" y1="28615" x2="77817" y2="27036"/>
                            <a14:foregroundMark x1="79499" y1="29385" x2="78948" y2="28615"/>
                            <a14:foregroundMark x1="67606" y1="12769" x2="54930" y2="4923"/>
                            <a14:foregroundMark x1="54930" y1="4923" x2="76056" y2="7538"/>
                            <a14:foregroundMark x1="78670" y1="24952" x2="78873" y2="26308"/>
                            <a14:foregroundMark x1="76056" y1="7538" x2="77648" y2="18150"/>
                            <a14:foregroundMark x1="77461" y1="29811" x2="75587" y2="34462"/>
                            <a14:foregroundMark x1="77776" y1="29029" x2="77535" y2="29627"/>
                            <a14:foregroundMark x1="78128" y1="28157" x2="78004" y2="28465"/>
                            <a14:foregroundMark x1="78572" y1="27055" x2="78134" y2="28142"/>
                            <a14:foregroundMark x1="78873" y1="26308" x2="78657" y2="26843"/>
                            <a14:foregroundMark x1="66041" y1="5231" x2="51017" y2="12769"/>
                            <a14:foregroundMark x1="51017" y1="12769" x2="69797" y2="10769"/>
                            <a14:foregroundMark x1="69797" y1="10769" x2="63537" y2="3692"/>
                            <a14:foregroundMark x1="63537" y1="3692" x2="62911" y2="3692"/>
                            <a14:foregroundMark x1="12520" y1="95538" x2="14554" y2="93231"/>
                            <a14:foregroundMark x1="12833" y1="96308" x2="13459" y2="97231"/>
                            <a14:foregroundMark x1="11581" y1="94923" x2="10798" y2="93385"/>
                            <a14:foregroundMark x1="9859" y1="96154" x2="8451" y2="98615"/>
                            <a14:foregroundMark x1="77248" y1="76875" x2="75900" y2="76923"/>
                            <a14:foregroundMark x1="80282" y1="76769" x2="79625" y2="76792"/>
                            <a14:foregroundMark x1="34882" y1="54401" x2="34429" y2="57077"/>
                            <a14:foregroundMark x1="37872" y1="56000" x2="36933" y2="56000"/>
                            <a14:foregroundMark x1="37339" y1="47871" x2="37315" y2="46868"/>
                            <a14:foregroundMark x1="37605" y1="59157" x2="37490" y2="54287"/>
                            <a14:foregroundMark x1="37715" y1="63846" x2="37703" y2="63351"/>
                            <a14:foregroundMark x1="76016" y1="23124" x2="76169" y2="24883"/>
                            <a14:foregroundMark x1="75937" y1="22221" x2="75961" y2="22497"/>
                            <a14:foregroundMark x1="75567" y1="17974" x2="75701" y2="19514"/>
                            <a14:foregroundMark x1="75274" y1="14615" x2="75552" y2="17809"/>
                            <a14:foregroundMark x1="34116" y1="52462" x2="33177" y2="55231"/>
                            <a14:foregroundMark x1="74487" y1="30615" x2="74648" y2="32000"/>
                            <a14:foregroundMark x1="74022" y1="26615" x2="74387" y2="29759"/>
                            <a14:foregroundMark x1="73714" y1="28826" x2="73552" y2="30154"/>
                            <a14:foregroundMark x1="74022" y1="26308" x2="73774" y2="28337"/>
                            <a14:foregroundMark x1="74178" y1="29900" x2="74178" y2="32154"/>
                            <a14:foregroundMark x1="74178" y1="24462" x2="74178" y2="29274"/>
                            <a14:foregroundMark x1="75274" y1="30923" x2="74491" y2="28769"/>
                            <a14:foregroundMark x1="74491" y1="31692" x2="74022" y2="28923"/>
                            <a14:foregroundMark x1="75430" y1="32308" x2="74648" y2="27538"/>
                            <a14:foregroundMark x1="74804" y1="31385" x2="74648" y2="26308"/>
                            <a14:foregroundMark x1="73320" y1="26573" x2="73239" y2="26154"/>
                            <a14:foregroundMark x1="74491" y1="32615" x2="73321" y2="26576"/>
                            <a14:foregroundMark x1="74804" y1="30769" x2="74804" y2="31077"/>
                            <a14:foregroundMark x1="74804" y1="29077" x2="74022" y2="29231"/>
                            <a14:foregroundMark x1="74335" y1="29538" x2="73552" y2="29077"/>
                            <a14:foregroundMark x1="74178" y1="23846" x2="74804" y2="28000"/>
                            <a14:backgroundMark x1="14085" y1="16769" x2="15023" y2="14923"/>
                            <a14:backgroundMark x1="11894" y1="11692" x2="15180" y2="16462"/>
                            <a14:backgroundMark x1="4382" y1="4462" x2="33490" y2="33538"/>
                            <a14:backgroundMark x1="3912" y1="2308" x2="33646" y2="33692"/>
                            <a14:backgroundMark x1="55869" y1="44615" x2="70388" y2="29782"/>
                            <a14:backgroundMark x1="79186" y1="20923" x2="92488" y2="7538"/>
                            <a14:backgroundMark x1="92175" y1="8462" x2="79190" y2="21227"/>
                            <a14:backgroundMark x1="97027" y1="8154" x2="94679" y2="7692"/>
                            <a14:backgroundMark x1="97496" y1="7538" x2="93584" y2="14615"/>
                            <a14:backgroundMark x1="93584" y1="14615" x2="96088" y2="26923"/>
                            <a14:backgroundMark x1="96088" y1="26923" x2="97340" y2="28615"/>
                            <a14:backgroundMark x1="89671" y1="90308" x2="81690" y2="83231"/>
                            <a14:backgroundMark x1="81690" y1="83231" x2="88419" y2="86769"/>
                            <a14:backgroundMark x1="88419" y1="86769" x2="89045" y2="88154"/>
                            <a14:backgroundMark x1="84351" y1="80769" x2="80859" y2="79554"/>
                            <a14:backgroundMark x1="73239" y1="73077" x2="53208" y2="49385"/>
                            <a14:backgroundMark x1="53208" y1="49385" x2="43036" y2="55077"/>
                            <a14:backgroundMark x1="43036" y1="55077" x2="54617" y2="54769"/>
                            <a14:backgroundMark x1="54617" y1="54769" x2="50861" y2="40000"/>
                            <a14:backgroundMark x1="50861" y1="40000" x2="41784" y2="41385"/>
                            <a14:backgroundMark x1="41784" y1="41385" x2="39280" y2="46308"/>
                            <a14:backgroundMark x1="46166" y1="37846" x2="39593" y2="56000"/>
                            <a14:backgroundMark x1="39593" y1="56000" x2="44601" y2="63538"/>
                            <a14:backgroundMark x1="44601" y1="63538" x2="48044" y2="58769"/>
                            <a14:backgroundMark x1="39593" y1="45385" x2="40376" y2="64154"/>
                            <a14:backgroundMark x1="40376" y1="64154" x2="44601" y2="66154"/>
                            <a14:backgroundMark x1="41784" y1="47231" x2="39906" y2="47692"/>
                            <a14:backgroundMark x1="65102" y1="47846" x2="63537" y2="56769"/>
                            <a14:backgroundMark x1="63537" y1="56769" x2="56338" y2="46462"/>
                            <a14:backgroundMark x1="56338" y1="46462" x2="60250" y2="59692"/>
                            <a14:backgroundMark x1="60250" y1="59692" x2="67136" y2="60615"/>
                            <a14:backgroundMark x1="60407" y1="43538" x2="56182" y2="50923"/>
                            <a14:backgroundMark x1="56182" y1="50923" x2="62754" y2="66154"/>
                            <a14:backgroundMark x1="62754" y1="66154" x2="69797" y2="56923"/>
                            <a14:backgroundMark x1="69797" y1="56923" x2="62754" y2="45385"/>
                            <a14:backgroundMark x1="69484" y1="56308" x2="69014" y2="62154"/>
                            <a14:backgroundMark x1="65728" y1="55385" x2="61346" y2="55538"/>
                            <a14:backgroundMark x1="64006" y1="55692" x2="66197" y2="56000"/>
                            <a14:backgroundMark x1="57433" y1="56615" x2="72144" y2="56000"/>
                            <a14:backgroundMark x1="66667" y1="62154" x2="68545" y2="72462"/>
                            <a14:backgroundMark x1="68545" y1="72462" x2="63693" y2="62769"/>
                            <a14:backgroundMark x1="63693" y1="62769" x2="62754" y2="62000"/>
                            <a14:backgroundMark x1="66041" y1="62462" x2="66980" y2="70308"/>
                            <a14:backgroundMark x1="66980" y1="70308" x2="66823" y2="64615"/>
                            <a14:backgroundMark x1="85915" y1="84000" x2="81377" y2="77077"/>
                            <a14:backgroundMark x1="81847" y1="77692" x2="81128" y2="78046"/>
                            <a14:backgroundMark x1="83255" y1="76923" x2="83099" y2="75077"/>
                            <a14:backgroundMark x1="80282" y1="80923" x2="82473" y2="83385"/>
                            <a14:backgroundMark x1="79969" y1="80462" x2="79812" y2="79692"/>
                            <a14:backgroundMark x1="80595" y1="79846" x2="77778" y2="78000"/>
                            <a14:backgroundMark x1="79656" y1="79846" x2="78560" y2="78769"/>
                            <a14:backgroundMark x1="39124" y1="54615" x2="39124" y2="51846"/>
                            <a14:backgroundMark x1="40376" y1="35846" x2="42567" y2="45077"/>
                            <a14:backgroundMark x1="38185" y1="37077" x2="38028" y2="42462"/>
                            <a14:backgroundMark x1="37715" y1="36923" x2="39124" y2="46615"/>
                            <a14:backgroundMark x1="39124" y1="46615" x2="39124" y2="46615"/>
                            <a14:backgroundMark x1="38341" y1="47846" x2="38498" y2="54000"/>
                            <a14:backgroundMark x1="38185" y1="49538" x2="37715" y2="54308"/>
                            <a14:backgroundMark x1="39750" y1="58923" x2="40219" y2="63077"/>
                            <a14:backgroundMark x1="38654" y1="61538" x2="38654" y2="63231"/>
                            <a14:backgroundMark x1="52895" y1="65231" x2="52895" y2="65231"/>
                            <a14:backgroundMark x1="64945" y1="45692" x2="67606" y2="58923"/>
                            <a14:backgroundMark x1="67606" y1="58923" x2="65728" y2="46154"/>
                            <a14:backgroundMark x1="65728" y1="46154" x2="64789" y2="45385"/>
                            <a14:backgroundMark x1="69327" y1="48000" x2="67293" y2="46923"/>
                            <a14:backgroundMark x1="69327" y1="46923" x2="67919" y2="46923"/>
                            <a14:backgroundMark x1="69640" y1="50308" x2="69484" y2="54615"/>
                            <a14:backgroundMark x1="68545" y1="48615" x2="69484" y2="53692"/>
                            <a14:backgroundMark x1="69014" y1="48154" x2="69953" y2="53846"/>
                            <a14:backgroundMark x1="69640" y1="49077" x2="71205" y2="56462"/>
                            <a14:backgroundMark x1="69171" y1="48462" x2="70892" y2="51846"/>
                            <a14:backgroundMark x1="70266" y1="49385" x2="71049" y2="52154"/>
                            <a14:backgroundMark x1="69797" y1="48462" x2="70736" y2="52308"/>
                            <a14:backgroundMark x1="53991" y1="39846" x2="61189" y2="46308"/>
                            <a14:backgroundMark x1="52582" y1="46615" x2="64789" y2="33385"/>
                            <a14:backgroundMark x1="58842" y1="42769" x2="68858" y2="30769"/>
                            <a14:backgroundMark x1="68701" y1="32154" x2="70432" y2="28264"/>
                            <a14:backgroundMark x1="30829" y1="31385" x2="23161" y2="24154"/>
                            <a14:backgroundMark x1="28638" y1="29385" x2="19875" y2="19231"/>
                            <a14:backgroundMark x1="23005" y1="23385" x2="18779" y2="19077"/>
                            <a14:backgroundMark x1="22066" y1="21692" x2="16588" y2="16615"/>
                            <a14:backgroundMark x1="61502" y1="60615" x2="54617" y2="57231"/>
                            <a14:backgroundMark x1="54617" y1="57231" x2="61659" y2="58923"/>
                            <a14:backgroundMark x1="61033" y1="61077" x2="54147" y2="55231"/>
                            <a14:backgroundMark x1="69014" y1="71077" x2="72300" y2="73231"/>
                            <a14:backgroundMark x1="89515" y1="90308" x2="91706" y2="91231"/>
                            <a14:backgroundMark x1="87011" y1="87077" x2="93897" y2="93231"/>
                            <a14:backgroundMark x1="91549" y1="89692" x2="89828" y2="90000"/>
                            <a14:backgroundMark x1="82473" y1="80923" x2="78873" y2="78154"/>
                            <a14:backgroundMark x1="78404" y1="21077" x2="77152" y2="22923"/>
                            <a14:backgroundMark x1="76995" y1="23231" x2="77308" y2="23077"/>
                            <a14:backgroundMark x1="78404" y1="20769" x2="77152" y2="20615"/>
                            <a14:backgroundMark x1="79030" y1="21538" x2="79656" y2="20000"/>
                            <a14:backgroundMark x1="78404" y1="21231" x2="79186" y2="21385"/>
                            <a14:backgroundMark x1="78404" y1="22154" x2="79343" y2="20923"/>
                            <a14:backgroundMark x1="77778" y1="23077" x2="82473" y2="19538"/>
                            <a14:backgroundMark x1="76995" y1="23231" x2="81690" y2="19692"/>
                            <a14:backgroundMark x1="76599" y1="23496" x2="76526" y2="23231"/>
                            <a14:backgroundMark x1="77004" y1="23437" x2="76839" y2="22462"/>
                            <a14:backgroundMark x1="76995" y1="23439" x2="76995" y2="21846"/>
                            <a14:backgroundMark x1="76526" y1="23507" x2="76526" y2="21846"/>
                            <a14:backgroundMark x1="79030" y1="28615" x2="79030" y2="28615"/>
                            <a14:backgroundMark x1="70736" y1="29077" x2="72613" y2="26615"/>
                            <a14:backgroundMark x1="70892" y1="30615" x2="71831" y2="27231"/>
                            <a14:backgroundMark x1="71362" y1="29231" x2="72770" y2="26308"/>
                            <a14:backgroundMark x1="72300" y1="29692" x2="72347" y2="28355"/>
                            <a14:backgroundMark x1="72613" y1="29692" x2="72613" y2="28317"/>
                            <a14:backgroundMark x1="72770" y1="28769" x2="72828" y2="282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12" r="3454"/>
              <a:stretch/>
            </p:blipFill>
            <p:spPr bwMode="auto">
              <a:xfrm>
                <a:off x="1273272" y="2963586"/>
                <a:ext cx="2070004" cy="2693061"/>
              </a:xfrm>
              <a:custGeom>
                <a:avLst/>
                <a:gdLst/>
                <a:ahLst/>
                <a:cxnLst/>
                <a:rect l="l" t="t" r="r" b="b"/>
                <a:pathLst>
                  <a:path w="7028495" h="6858000">
                    <a:moveTo>
                      <a:pt x="0" y="0"/>
                    </a:moveTo>
                    <a:lnTo>
                      <a:pt x="6915668" y="0"/>
                    </a:lnTo>
                    <a:lnTo>
                      <a:pt x="6952411" y="219663"/>
                    </a:lnTo>
                    <a:cubicBezTo>
                      <a:pt x="7002551" y="569921"/>
                      <a:pt x="7028495" y="927986"/>
                      <a:pt x="7028495" y="1292112"/>
                    </a:cubicBezTo>
                    <a:cubicBezTo>
                      <a:pt x="7028495" y="3343346"/>
                      <a:pt x="6205186" y="5202289"/>
                      <a:pt x="4870994" y="6556512"/>
                    </a:cubicBezTo>
                    <a:lnTo>
                      <a:pt x="455618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518E95-07F7-44DD-9D02-9DB1B2789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1450" y="3796757"/>
                <a:ext cx="738828" cy="70888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E3EDC2-3ED4-4D70-9FA3-2DE761C0DD7C}"/>
                  </a:ext>
                </a:extLst>
              </p:cNvPr>
              <p:cNvSpPr txBox="1"/>
              <p:nvPr/>
            </p:nvSpPr>
            <p:spPr>
              <a:xfrm>
                <a:off x="1940013" y="4678209"/>
                <a:ext cx="6833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100" dirty="0" err="1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지큐비</a:t>
                </a:r>
                <a:endPara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2BB591-BF23-4951-BB71-F7EC59B6E1C4}"/>
                </a:ext>
              </a:extLst>
            </p:cNvPr>
            <p:cNvGrpSpPr/>
            <p:nvPr/>
          </p:nvGrpSpPr>
          <p:grpSpPr>
            <a:xfrm>
              <a:off x="8037870" y="2179416"/>
              <a:ext cx="2369319" cy="2693061"/>
              <a:chOff x="1273272" y="2963586"/>
              <a:chExt cx="2070004" cy="2693061"/>
            </a:xfrm>
          </p:grpSpPr>
          <p:pic>
            <p:nvPicPr>
              <p:cNvPr id="16" name="Picture 6" descr="스마트폰, 핸드폰, 스마트폰그림, 손, 핸드폰누끼, 사진,이미지,일러스트,캘리그라피 - pepper83작가">
                <a:extLst>
                  <a:ext uri="{FF2B5EF4-FFF2-40B4-BE49-F238E27FC236}">
                    <a16:creationId xmlns:a16="http://schemas.microsoft.com/office/drawing/2014/main" id="{80D74D05-B9AE-4871-8543-C321446A1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85" b="99385" l="8451" r="88576">
                            <a14:foregroundMark x1="74178" y1="8615" x2="55556" y2="7231"/>
                            <a14:foregroundMark x1="53052" y1="6462" x2="44131" y2="6308"/>
                            <a14:foregroundMark x1="44131" y1="6308" x2="28951" y2="13077"/>
                            <a14:foregroundMark x1="25832" y1="30521" x2="15336" y2="89231"/>
                            <a14:foregroundMark x1="28951" y1="13077" x2="27314" y2="22236"/>
                            <a14:foregroundMark x1="15336" y1="89231" x2="48670" y2="91077"/>
                            <a14:foregroundMark x1="48670" y1="91077" x2="83099" y2="88462"/>
                            <a14:foregroundMark x1="39124" y1="93692" x2="29734" y2="83385"/>
                            <a14:foregroundMark x1="29734" y1="83385" x2="24413" y2="68462"/>
                            <a14:foregroundMark x1="24413" y1="68462" x2="24570" y2="66308"/>
                            <a14:foregroundMark x1="31455" y1="65077" x2="24100" y2="93692"/>
                            <a14:foregroundMark x1="33020" y1="47077" x2="17840" y2="99692"/>
                            <a14:foregroundMark x1="12520" y1="99692" x2="19718" y2="96769"/>
                            <a14:foregroundMark x1="79499" y1="51231" x2="78873" y2="65231"/>
                            <a14:foregroundMark x1="74031" y1="71559" x2="74022" y2="71846"/>
                            <a14:foregroundMark x1="74494" y1="55946" x2="74061" y2="70537"/>
                            <a14:foregroundMark x1="74648" y1="50769" x2="74499" y2="55796"/>
                            <a14:foregroundMark x1="83568" y1="29692" x2="76682" y2="34769"/>
                            <a14:foregroundMark x1="76682" y1="34769" x2="72331" y2="47366"/>
                            <a14:foregroundMark x1="73192" y1="48605" x2="82786" y2="37538"/>
                            <a14:foregroundMark x1="82786" y1="37538" x2="81064" y2="30308"/>
                            <a14:foregroundMark x1="75517" y1="23821" x2="67606" y2="12769"/>
                            <a14:foregroundMark x1="76214" y1="24795" x2="75526" y2="23834"/>
                            <a14:foregroundMark x1="77669" y1="26829" x2="76872" y2="25715"/>
                            <a14:foregroundMark x1="78948" y1="28615" x2="77817" y2="27036"/>
                            <a14:foregroundMark x1="79499" y1="29385" x2="78948" y2="28615"/>
                            <a14:foregroundMark x1="67606" y1="12769" x2="54930" y2="4923"/>
                            <a14:foregroundMark x1="54930" y1="4923" x2="76056" y2="7538"/>
                            <a14:foregroundMark x1="78670" y1="24952" x2="78873" y2="26308"/>
                            <a14:foregroundMark x1="76056" y1="7538" x2="77648" y2="18150"/>
                            <a14:foregroundMark x1="77461" y1="29811" x2="75587" y2="34462"/>
                            <a14:foregroundMark x1="77776" y1="29029" x2="77535" y2="29627"/>
                            <a14:foregroundMark x1="78128" y1="28157" x2="78004" y2="28465"/>
                            <a14:foregroundMark x1="78572" y1="27055" x2="78134" y2="28142"/>
                            <a14:foregroundMark x1="78873" y1="26308" x2="78657" y2="26843"/>
                            <a14:foregroundMark x1="66041" y1="5231" x2="51017" y2="12769"/>
                            <a14:foregroundMark x1="51017" y1="12769" x2="69797" y2="10769"/>
                            <a14:foregroundMark x1="69797" y1="10769" x2="63537" y2="3692"/>
                            <a14:foregroundMark x1="63537" y1="3692" x2="62911" y2="3692"/>
                            <a14:foregroundMark x1="12520" y1="95538" x2="14554" y2="93231"/>
                            <a14:foregroundMark x1="12833" y1="96308" x2="13459" y2="97231"/>
                            <a14:foregroundMark x1="11581" y1="94923" x2="10798" y2="93385"/>
                            <a14:foregroundMark x1="9859" y1="96154" x2="8451" y2="98615"/>
                            <a14:foregroundMark x1="77248" y1="76875" x2="75900" y2="76923"/>
                            <a14:foregroundMark x1="80282" y1="76769" x2="79625" y2="76792"/>
                            <a14:foregroundMark x1="34882" y1="54401" x2="34429" y2="57077"/>
                            <a14:foregroundMark x1="37872" y1="56000" x2="36933" y2="56000"/>
                            <a14:foregroundMark x1="37339" y1="47871" x2="37315" y2="46868"/>
                            <a14:foregroundMark x1="37605" y1="59157" x2="37490" y2="54287"/>
                            <a14:foregroundMark x1="37715" y1="63846" x2="37703" y2="63351"/>
                            <a14:foregroundMark x1="76016" y1="23124" x2="76169" y2="24883"/>
                            <a14:foregroundMark x1="75937" y1="22221" x2="75961" y2="22497"/>
                            <a14:foregroundMark x1="75567" y1="17974" x2="75701" y2="19514"/>
                            <a14:foregroundMark x1="75274" y1="14615" x2="75552" y2="17809"/>
                            <a14:foregroundMark x1="34116" y1="52462" x2="33177" y2="55231"/>
                            <a14:foregroundMark x1="74487" y1="30615" x2="74648" y2="32000"/>
                            <a14:foregroundMark x1="74022" y1="26615" x2="74387" y2="29759"/>
                            <a14:foregroundMark x1="73714" y1="28826" x2="73552" y2="30154"/>
                            <a14:foregroundMark x1="74022" y1="26308" x2="73774" y2="28337"/>
                            <a14:foregroundMark x1="74178" y1="29900" x2="74178" y2="32154"/>
                            <a14:foregroundMark x1="74178" y1="24462" x2="74178" y2="29274"/>
                            <a14:foregroundMark x1="75274" y1="30923" x2="74491" y2="28769"/>
                            <a14:foregroundMark x1="74491" y1="31692" x2="74022" y2="28923"/>
                            <a14:foregroundMark x1="75430" y1="32308" x2="74648" y2="27538"/>
                            <a14:foregroundMark x1="74804" y1="31385" x2="74648" y2="26308"/>
                            <a14:foregroundMark x1="73320" y1="26573" x2="73239" y2="26154"/>
                            <a14:foregroundMark x1="74491" y1="32615" x2="73321" y2="26576"/>
                            <a14:foregroundMark x1="74804" y1="30769" x2="74804" y2="31077"/>
                            <a14:foregroundMark x1="74804" y1="29077" x2="74022" y2="29231"/>
                            <a14:foregroundMark x1="74335" y1="29538" x2="73552" y2="29077"/>
                            <a14:foregroundMark x1="74178" y1="23846" x2="74804" y2="28000"/>
                            <a14:backgroundMark x1="14085" y1="16769" x2="15023" y2="14923"/>
                            <a14:backgroundMark x1="11894" y1="11692" x2="15180" y2="16462"/>
                            <a14:backgroundMark x1="4382" y1="4462" x2="33490" y2="33538"/>
                            <a14:backgroundMark x1="3912" y1="2308" x2="33646" y2="33692"/>
                            <a14:backgroundMark x1="55869" y1="44615" x2="70388" y2="29782"/>
                            <a14:backgroundMark x1="79186" y1="20923" x2="92488" y2="7538"/>
                            <a14:backgroundMark x1="92175" y1="8462" x2="79190" y2="21227"/>
                            <a14:backgroundMark x1="97027" y1="8154" x2="94679" y2="7692"/>
                            <a14:backgroundMark x1="97496" y1="7538" x2="93584" y2="14615"/>
                            <a14:backgroundMark x1="93584" y1="14615" x2="96088" y2="26923"/>
                            <a14:backgroundMark x1="96088" y1="26923" x2="97340" y2="28615"/>
                            <a14:backgroundMark x1="89671" y1="90308" x2="81690" y2="83231"/>
                            <a14:backgroundMark x1="81690" y1="83231" x2="88419" y2="86769"/>
                            <a14:backgroundMark x1="88419" y1="86769" x2="89045" y2="88154"/>
                            <a14:backgroundMark x1="84351" y1="80769" x2="80859" y2="79554"/>
                            <a14:backgroundMark x1="73239" y1="73077" x2="53208" y2="49385"/>
                            <a14:backgroundMark x1="53208" y1="49385" x2="43036" y2="55077"/>
                            <a14:backgroundMark x1="43036" y1="55077" x2="54617" y2="54769"/>
                            <a14:backgroundMark x1="54617" y1="54769" x2="50861" y2="40000"/>
                            <a14:backgroundMark x1="50861" y1="40000" x2="41784" y2="41385"/>
                            <a14:backgroundMark x1="41784" y1="41385" x2="39280" y2="46308"/>
                            <a14:backgroundMark x1="46166" y1="37846" x2="39593" y2="56000"/>
                            <a14:backgroundMark x1="39593" y1="56000" x2="44601" y2="63538"/>
                            <a14:backgroundMark x1="44601" y1="63538" x2="48044" y2="58769"/>
                            <a14:backgroundMark x1="39593" y1="45385" x2="40376" y2="64154"/>
                            <a14:backgroundMark x1="40376" y1="64154" x2="44601" y2="66154"/>
                            <a14:backgroundMark x1="41784" y1="47231" x2="39906" y2="47692"/>
                            <a14:backgroundMark x1="65102" y1="47846" x2="63537" y2="56769"/>
                            <a14:backgroundMark x1="63537" y1="56769" x2="56338" y2="46462"/>
                            <a14:backgroundMark x1="56338" y1="46462" x2="60250" y2="59692"/>
                            <a14:backgroundMark x1="60250" y1="59692" x2="67136" y2="60615"/>
                            <a14:backgroundMark x1="60407" y1="43538" x2="56182" y2="50923"/>
                            <a14:backgroundMark x1="56182" y1="50923" x2="62754" y2="66154"/>
                            <a14:backgroundMark x1="62754" y1="66154" x2="69797" y2="56923"/>
                            <a14:backgroundMark x1="69797" y1="56923" x2="62754" y2="45385"/>
                            <a14:backgroundMark x1="69484" y1="56308" x2="69014" y2="62154"/>
                            <a14:backgroundMark x1="65728" y1="55385" x2="61346" y2="55538"/>
                            <a14:backgroundMark x1="64006" y1="55692" x2="66197" y2="56000"/>
                            <a14:backgroundMark x1="57433" y1="56615" x2="72144" y2="56000"/>
                            <a14:backgroundMark x1="66667" y1="62154" x2="68545" y2="72462"/>
                            <a14:backgroundMark x1="68545" y1="72462" x2="63693" y2="62769"/>
                            <a14:backgroundMark x1="63693" y1="62769" x2="62754" y2="62000"/>
                            <a14:backgroundMark x1="66041" y1="62462" x2="66980" y2="70308"/>
                            <a14:backgroundMark x1="66980" y1="70308" x2="66823" y2="64615"/>
                            <a14:backgroundMark x1="85915" y1="84000" x2="81377" y2="77077"/>
                            <a14:backgroundMark x1="81847" y1="77692" x2="81128" y2="78046"/>
                            <a14:backgroundMark x1="83255" y1="76923" x2="83099" y2="75077"/>
                            <a14:backgroundMark x1="80282" y1="80923" x2="82473" y2="83385"/>
                            <a14:backgroundMark x1="79969" y1="80462" x2="79812" y2="79692"/>
                            <a14:backgroundMark x1="80595" y1="79846" x2="77778" y2="78000"/>
                            <a14:backgroundMark x1="79656" y1="79846" x2="78560" y2="78769"/>
                            <a14:backgroundMark x1="39124" y1="54615" x2="39124" y2="51846"/>
                            <a14:backgroundMark x1="40376" y1="35846" x2="42567" y2="45077"/>
                            <a14:backgroundMark x1="38185" y1="37077" x2="38028" y2="42462"/>
                            <a14:backgroundMark x1="37715" y1="36923" x2="39124" y2="46615"/>
                            <a14:backgroundMark x1="39124" y1="46615" x2="39124" y2="46615"/>
                            <a14:backgroundMark x1="38341" y1="47846" x2="38498" y2="54000"/>
                            <a14:backgroundMark x1="38185" y1="49538" x2="37715" y2="54308"/>
                            <a14:backgroundMark x1="39750" y1="58923" x2="40219" y2="63077"/>
                            <a14:backgroundMark x1="38654" y1="61538" x2="38654" y2="63231"/>
                            <a14:backgroundMark x1="52895" y1="65231" x2="52895" y2="65231"/>
                            <a14:backgroundMark x1="64945" y1="45692" x2="67606" y2="58923"/>
                            <a14:backgroundMark x1="67606" y1="58923" x2="65728" y2="46154"/>
                            <a14:backgroundMark x1="65728" y1="46154" x2="64789" y2="45385"/>
                            <a14:backgroundMark x1="69327" y1="48000" x2="67293" y2="46923"/>
                            <a14:backgroundMark x1="69327" y1="46923" x2="67919" y2="46923"/>
                            <a14:backgroundMark x1="69640" y1="50308" x2="69484" y2="54615"/>
                            <a14:backgroundMark x1="68545" y1="48615" x2="69484" y2="53692"/>
                            <a14:backgroundMark x1="69014" y1="48154" x2="69953" y2="53846"/>
                            <a14:backgroundMark x1="69640" y1="49077" x2="71205" y2="56462"/>
                            <a14:backgroundMark x1="69171" y1="48462" x2="70892" y2="51846"/>
                            <a14:backgroundMark x1="70266" y1="49385" x2="71049" y2="52154"/>
                            <a14:backgroundMark x1="69797" y1="48462" x2="70736" y2="52308"/>
                            <a14:backgroundMark x1="53991" y1="39846" x2="61189" y2="46308"/>
                            <a14:backgroundMark x1="52582" y1="46615" x2="64789" y2="33385"/>
                            <a14:backgroundMark x1="58842" y1="42769" x2="68858" y2="30769"/>
                            <a14:backgroundMark x1="68701" y1="32154" x2="70432" y2="28264"/>
                            <a14:backgroundMark x1="30829" y1="31385" x2="23161" y2="24154"/>
                            <a14:backgroundMark x1="28638" y1="29385" x2="19875" y2="19231"/>
                            <a14:backgroundMark x1="23005" y1="23385" x2="18779" y2="19077"/>
                            <a14:backgroundMark x1="22066" y1="21692" x2="16588" y2="16615"/>
                            <a14:backgroundMark x1="61502" y1="60615" x2="54617" y2="57231"/>
                            <a14:backgroundMark x1="54617" y1="57231" x2="61659" y2="58923"/>
                            <a14:backgroundMark x1="61033" y1="61077" x2="54147" y2="55231"/>
                            <a14:backgroundMark x1="69014" y1="71077" x2="72300" y2="73231"/>
                            <a14:backgroundMark x1="89515" y1="90308" x2="91706" y2="91231"/>
                            <a14:backgroundMark x1="87011" y1="87077" x2="93897" y2="93231"/>
                            <a14:backgroundMark x1="91549" y1="89692" x2="89828" y2="90000"/>
                            <a14:backgroundMark x1="82473" y1="80923" x2="78873" y2="78154"/>
                            <a14:backgroundMark x1="78404" y1="21077" x2="77152" y2="22923"/>
                            <a14:backgroundMark x1="76995" y1="23231" x2="77308" y2="23077"/>
                            <a14:backgroundMark x1="78404" y1="20769" x2="77152" y2="20615"/>
                            <a14:backgroundMark x1="79030" y1="21538" x2="79656" y2="20000"/>
                            <a14:backgroundMark x1="78404" y1="21231" x2="79186" y2="21385"/>
                            <a14:backgroundMark x1="78404" y1="22154" x2="79343" y2="20923"/>
                            <a14:backgroundMark x1="77778" y1="23077" x2="82473" y2="19538"/>
                            <a14:backgroundMark x1="76995" y1="23231" x2="81690" y2="19692"/>
                            <a14:backgroundMark x1="76599" y1="23496" x2="76526" y2="23231"/>
                            <a14:backgroundMark x1="77004" y1="23437" x2="76839" y2="22462"/>
                            <a14:backgroundMark x1="76995" y1="23439" x2="76995" y2="21846"/>
                            <a14:backgroundMark x1="76526" y1="23507" x2="76526" y2="21846"/>
                            <a14:backgroundMark x1="79030" y1="28615" x2="79030" y2="28615"/>
                            <a14:backgroundMark x1="70736" y1="29077" x2="72613" y2="26615"/>
                            <a14:backgroundMark x1="70892" y1="30615" x2="71831" y2="27231"/>
                            <a14:backgroundMark x1="71362" y1="29231" x2="72770" y2="26308"/>
                            <a14:backgroundMark x1="72300" y1="29692" x2="72347" y2="28355"/>
                            <a14:backgroundMark x1="72613" y1="29692" x2="72613" y2="28317"/>
                            <a14:backgroundMark x1="72770" y1="28769" x2="72828" y2="282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12" r="3454"/>
              <a:stretch/>
            </p:blipFill>
            <p:spPr bwMode="auto">
              <a:xfrm>
                <a:off x="1273272" y="2963586"/>
                <a:ext cx="2070004" cy="2693061"/>
              </a:xfrm>
              <a:custGeom>
                <a:avLst/>
                <a:gdLst/>
                <a:ahLst/>
                <a:cxnLst/>
                <a:rect l="l" t="t" r="r" b="b"/>
                <a:pathLst>
                  <a:path w="7028495" h="6858000">
                    <a:moveTo>
                      <a:pt x="0" y="0"/>
                    </a:moveTo>
                    <a:lnTo>
                      <a:pt x="6915668" y="0"/>
                    </a:lnTo>
                    <a:lnTo>
                      <a:pt x="6952411" y="219663"/>
                    </a:lnTo>
                    <a:cubicBezTo>
                      <a:pt x="7002551" y="569921"/>
                      <a:pt x="7028495" y="927986"/>
                      <a:pt x="7028495" y="1292112"/>
                    </a:cubicBezTo>
                    <a:cubicBezTo>
                      <a:pt x="7028495" y="3343346"/>
                      <a:pt x="6205186" y="5202289"/>
                      <a:pt x="4870994" y="6556512"/>
                    </a:cubicBezTo>
                    <a:lnTo>
                      <a:pt x="455618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8CF263C-83FF-4A8C-ACAF-B587886AD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1450" y="3796757"/>
                <a:ext cx="738828" cy="70888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B9F37B-F65A-4A90-A62D-E87997A5419C}"/>
                  </a:ext>
                </a:extLst>
              </p:cNvPr>
              <p:cNvSpPr txBox="1"/>
              <p:nvPr/>
            </p:nvSpPr>
            <p:spPr>
              <a:xfrm>
                <a:off x="1940013" y="4678209"/>
                <a:ext cx="6833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100" dirty="0" err="1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지큐비</a:t>
                </a:r>
                <a:endPara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F9E5C2-8606-41EE-95A3-72C9B31BF783}"/>
                </a:ext>
              </a:extLst>
            </p:cNvPr>
            <p:cNvSpPr txBox="1"/>
            <p:nvPr/>
          </p:nvSpPr>
          <p:spPr>
            <a:xfrm>
              <a:off x="7723324" y="5432546"/>
              <a:ext cx="2998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승차 요청 정류장 확인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승객의 하차 요청 확인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2D934617-D5C1-47D7-908C-4BC40DD3DA62}"/>
              </a:ext>
            </a:extLst>
          </p:cNvPr>
          <p:cNvSpPr txBox="1">
            <a:spLocks/>
          </p:cNvSpPr>
          <p:nvPr/>
        </p:nvSpPr>
        <p:spPr>
          <a:xfrm>
            <a:off x="1441153" y="78867"/>
            <a:ext cx="4161787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컨셉 </a:t>
            </a:r>
            <a:r>
              <a:rPr lang="en-US" altLang="ko-KR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444B6-8C85-4494-B2F5-A891D28A468E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26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87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UI/UX</a:t>
            </a:r>
            <a:endParaRPr lang="ko-KR" altLang="en-US" sz="4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9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349FC96-15A6-41EC-BC07-EBCF0B59B34A}"/>
              </a:ext>
            </a:extLst>
          </p:cNvPr>
          <p:cNvGrpSpPr/>
          <p:nvPr/>
        </p:nvGrpSpPr>
        <p:grpSpPr>
          <a:xfrm>
            <a:off x="7129456" y="2252568"/>
            <a:ext cx="3926466" cy="3328415"/>
            <a:chOff x="5590756" y="2404425"/>
            <a:chExt cx="4167316" cy="33284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6CF29D-1BCF-42BB-BDF8-DABAF9D7CECA}"/>
                </a:ext>
              </a:extLst>
            </p:cNvPr>
            <p:cNvSpPr/>
            <p:nvPr/>
          </p:nvSpPr>
          <p:spPr>
            <a:xfrm>
              <a:off x="5590756" y="3867180"/>
              <a:ext cx="106136" cy="632481"/>
            </a:xfrm>
            <a:prstGeom prst="rect">
              <a:avLst/>
            </a:prstGeom>
            <a:solidFill>
              <a:srgbClr val="FFCC6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B03999-5B09-4C6A-9458-9E3E7A368A05}"/>
                </a:ext>
              </a:extLst>
            </p:cNvPr>
            <p:cNvSpPr/>
            <p:nvPr/>
          </p:nvSpPr>
          <p:spPr>
            <a:xfrm>
              <a:off x="5590756" y="5435069"/>
              <a:ext cx="106136" cy="297771"/>
            </a:xfrm>
            <a:prstGeom prst="rect">
              <a:avLst/>
            </a:prstGeom>
            <a:solidFill>
              <a:srgbClr val="043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CA51E3-F40E-47B3-BE90-AFFF784BAE09}"/>
                </a:ext>
              </a:extLst>
            </p:cNvPr>
            <p:cNvSpPr txBox="1"/>
            <p:nvPr/>
          </p:nvSpPr>
          <p:spPr>
            <a:xfrm>
              <a:off x="5751096" y="5402750"/>
              <a:ext cx="3455745" cy="319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1350">
                  <a:latin typeface="나눔스퀘어_ac Bold" panose="020B0600000101010101" pitchFamily="50" charset="-127"/>
                  <a:ea typeface="나눔스퀘어_ac Bold" panose="020B0600000101010101" pitchFamily="50" charset="-127"/>
                </a:defRPr>
              </a:lvl1pPr>
            </a:lstStyle>
            <a:p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QR code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스캔 카메라 버튼 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메뉴 이동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05A60-CEB8-4308-B9A5-FE7458C41C06}"/>
                </a:ext>
              </a:extLst>
            </p:cNvPr>
            <p:cNvSpPr txBox="1"/>
            <p:nvPr/>
          </p:nvSpPr>
          <p:spPr>
            <a:xfrm>
              <a:off x="5751096" y="2452050"/>
              <a:ext cx="4006976" cy="319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35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QR code </a:t>
              </a:r>
              <a:r>
                <a:rPr lang="ko-KR" altLang="en-US" sz="135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스캔으로 현재 버스정류장 정보</a:t>
              </a:r>
              <a:r>
                <a:rPr lang="en-US" altLang="ko-KR" sz="135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35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전달</a:t>
              </a:r>
              <a:endParaRPr lang="en-US" altLang="ko-KR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D3310C-5EFB-43CA-906E-7311EB538365}"/>
                </a:ext>
              </a:extLst>
            </p:cNvPr>
            <p:cNvSpPr/>
            <p:nvPr/>
          </p:nvSpPr>
          <p:spPr>
            <a:xfrm>
              <a:off x="5590756" y="2404425"/>
              <a:ext cx="106136" cy="52121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F39BC-D794-431F-BAE5-9E4BBBD7B9A8}"/>
                </a:ext>
              </a:extLst>
            </p:cNvPr>
            <p:cNvSpPr txBox="1"/>
            <p:nvPr/>
          </p:nvSpPr>
          <p:spPr>
            <a:xfrm>
              <a:off x="5751096" y="3964083"/>
              <a:ext cx="3260092" cy="589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35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정류장의 실시간 버스 도착 정보 제공</a:t>
              </a:r>
              <a:endParaRPr lang="en-US" altLang="ko-KR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fontAlgn="base">
                <a:lnSpc>
                  <a:spcPct val="130000"/>
                </a:lnSpc>
              </a:pPr>
              <a:endPara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54C6D1F9-BF93-4026-8A90-8F13451B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1809750" cy="504202"/>
          </a:xfrm>
        </p:spPr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06B5E7-54AA-489F-B7A8-FFDABF227A83}"/>
              </a:ext>
            </a:extLst>
          </p:cNvPr>
          <p:cNvGrpSpPr/>
          <p:nvPr/>
        </p:nvGrpSpPr>
        <p:grpSpPr>
          <a:xfrm>
            <a:off x="4507978" y="1271575"/>
            <a:ext cx="2440517" cy="4887495"/>
            <a:chOff x="1050202" y="1073695"/>
            <a:chExt cx="2743200" cy="5271557"/>
          </a:xfrm>
        </p:grpSpPr>
        <p:pic>
          <p:nvPicPr>
            <p:cNvPr id="15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70CB2821-7A91-4952-B130-0B740EA02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1050202" y="1073695"/>
              <a:ext cx="2743200" cy="527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E8B990-78A2-40E9-884B-7F440C982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79"/>
            <a:stretch/>
          </p:blipFill>
          <p:spPr>
            <a:xfrm>
              <a:off x="1179631" y="1564096"/>
              <a:ext cx="2484342" cy="433876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9D0B42-B73D-4BB7-BB24-5B91D92D1931}"/>
              </a:ext>
            </a:extLst>
          </p:cNvPr>
          <p:cNvGrpSpPr/>
          <p:nvPr/>
        </p:nvGrpSpPr>
        <p:grpSpPr>
          <a:xfrm>
            <a:off x="1735427" y="1271574"/>
            <a:ext cx="2440517" cy="4887495"/>
            <a:chOff x="-1986756" y="1073695"/>
            <a:chExt cx="2743200" cy="5271557"/>
          </a:xfrm>
        </p:grpSpPr>
        <p:pic>
          <p:nvPicPr>
            <p:cNvPr id="18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93965CBB-FEE4-4BA5-9431-D80C395D00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-1986756" y="1073695"/>
              <a:ext cx="2743200" cy="527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CF8E3D9-ACCF-45ED-AA81-7D833278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80"/>
            <a:stretch/>
          </p:blipFill>
          <p:spPr>
            <a:xfrm>
              <a:off x="-1875074" y="1616902"/>
              <a:ext cx="2519836" cy="430406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F2D77E-BC50-4EF6-8F71-EE6C22414F86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72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54C6D1F9-BF93-4026-8A90-8F13451B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1809750" cy="504202"/>
          </a:xfrm>
        </p:spPr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2D77E-BC50-4EF6-8F71-EE6C22414F86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7F17C-8A4D-42E2-BD10-AB17BCB1B357}"/>
              </a:ext>
            </a:extLst>
          </p:cNvPr>
          <p:cNvSpPr txBox="1"/>
          <p:nvPr/>
        </p:nvSpPr>
        <p:spPr>
          <a:xfrm>
            <a:off x="6557416" y="3491527"/>
            <a:ext cx="3070071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승차할 버스를 선택 시 승차 여부 질문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2" name="Picture 2" descr="새 전화 템플릿 검정 흰색 흰색 배경 04에 격리, 전화 아이콘, 검은 아이콘, 흰색 아이콘 PNG 및 벡터 에 대한 무료 다운로드">
            <a:extLst>
              <a:ext uri="{FF2B5EF4-FFF2-40B4-BE49-F238E27FC236}">
                <a16:creationId xmlns:a16="http://schemas.microsoft.com/office/drawing/2014/main" id="{DCDF357C-394A-4647-8B2F-839F36268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4" r="27636" b="6904"/>
          <a:stretch/>
        </p:blipFill>
        <p:spPr bwMode="auto">
          <a:xfrm>
            <a:off x="3281680" y="970000"/>
            <a:ext cx="2743200" cy="52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15EAAB-BE40-4133-BF68-BEDFD421D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8"/>
          <a:stretch/>
        </p:blipFill>
        <p:spPr>
          <a:xfrm>
            <a:off x="3435588" y="1452693"/>
            <a:ext cx="2435383" cy="436787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9CAD7F-DF8A-4870-80F2-23766EE1D504}"/>
              </a:ext>
            </a:extLst>
          </p:cNvPr>
          <p:cNvSpPr/>
          <p:nvPr/>
        </p:nvSpPr>
        <p:spPr>
          <a:xfrm>
            <a:off x="6297371" y="3406124"/>
            <a:ext cx="106136" cy="517456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1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54C6D1F9-BF93-4026-8A90-8F13451B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2409190" cy="504202"/>
          </a:xfrm>
        </p:spPr>
        <p:txBody>
          <a:bodyPr>
            <a:normAutofit fontScale="90000"/>
          </a:bodyPr>
          <a:lstStyle/>
          <a:p>
            <a:r>
              <a:rPr lang="ko-KR" altLang="en-US" sz="280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위치 </a:t>
            </a:r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2D77E-BC50-4EF6-8F71-EE6C22414F86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36A6E0-CC3F-448B-A315-6304430CFA22}"/>
              </a:ext>
            </a:extLst>
          </p:cNvPr>
          <p:cNvSpPr/>
          <p:nvPr/>
        </p:nvSpPr>
        <p:spPr>
          <a:xfrm>
            <a:off x="6360248" y="3979001"/>
            <a:ext cx="106136" cy="642485"/>
          </a:xfrm>
          <a:prstGeom prst="rect">
            <a:avLst/>
          </a:prstGeom>
          <a:solidFill>
            <a:srgbClr val="04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C5390-7708-46E6-A80D-EDEA9834257D}"/>
              </a:ext>
            </a:extLst>
          </p:cNvPr>
          <p:cNvSpPr txBox="1"/>
          <p:nvPr/>
        </p:nvSpPr>
        <p:spPr>
          <a:xfrm>
            <a:off x="6590748" y="2221749"/>
            <a:ext cx="2060179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 요청한 버스의 이름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8A81DA-8B38-48E8-8E55-BA2FAC22356D}"/>
              </a:ext>
            </a:extLst>
          </p:cNvPr>
          <p:cNvSpPr/>
          <p:nvPr/>
        </p:nvSpPr>
        <p:spPr>
          <a:xfrm>
            <a:off x="6360248" y="2103650"/>
            <a:ext cx="106136" cy="5974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619B0-9189-4D57-8E49-6D8625BEA1D1}"/>
              </a:ext>
            </a:extLst>
          </p:cNvPr>
          <p:cNvSpPr txBox="1"/>
          <p:nvPr/>
        </p:nvSpPr>
        <p:spPr>
          <a:xfrm>
            <a:off x="6590748" y="4140327"/>
            <a:ext cx="3983783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승차한 버스의 전체 정류장 노선과 현재 위치 제공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Picture 2" descr="새 전화 템플릿 검정 흰색 흰색 배경 04에 격리, 전화 아이콘, 검은 아이콘, 흰색 아이콘 PNG 및 벡터 에 대한 무료 다운로드">
            <a:extLst>
              <a:ext uri="{FF2B5EF4-FFF2-40B4-BE49-F238E27FC236}">
                <a16:creationId xmlns:a16="http://schemas.microsoft.com/office/drawing/2014/main" id="{04496570-4FCE-48BF-9AA0-3A5DEFDEC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4" r="27636" b="6904"/>
          <a:stretch/>
        </p:blipFill>
        <p:spPr bwMode="auto">
          <a:xfrm>
            <a:off x="3233553" y="1102003"/>
            <a:ext cx="2743200" cy="52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B041A5-228F-4D79-9381-97752166E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4"/>
          <a:stretch/>
        </p:blipFill>
        <p:spPr>
          <a:xfrm>
            <a:off x="3386626" y="1602172"/>
            <a:ext cx="2437054" cy="43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54C6D1F9-BF93-4026-8A90-8F13451B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2861556" cy="504202"/>
          </a:xfrm>
        </p:spPr>
        <p:txBody>
          <a:bodyPr>
            <a:normAutofit fontScale="90000"/>
          </a:bodyPr>
          <a:lstStyle/>
          <a:p>
            <a:r>
              <a:rPr lang="ko-KR" altLang="en-US" sz="280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정류장 검색 </a:t>
            </a:r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2D77E-BC50-4EF6-8F71-EE6C22414F86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4B0B3-E444-445A-8B69-C7947BC9108D}"/>
              </a:ext>
            </a:extLst>
          </p:cNvPr>
          <p:cNvSpPr/>
          <p:nvPr/>
        </p:nvSpPr>
        <p:spPr>
          <a:xfrm>
            <a:off x="3661994" y="2665630"/>
            <a:ext cx="106136" cy="793294"/>
          </a:xfrm>
          <a:prstGeom prst="rect">
            <a:avLst/>
          </a:prstGeom>
          <a:solidFill>
            <a:srgbClr val="FFCC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7D0B9-23A6-4568-8A53-C7CA3D3A2749}"/>
              </a:ext>
            </a:extLst>
          </p:cNvPr>
          <p:cNvSpPr txBox="1"/>
          <p:nvPr/>
        </p:nvSpPr>
        <p:spPr>
          <a:xfrm>
            <a:off x="3865124" y="2068927"/>
            <a:ext cx="1540806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정류장 검색 기능 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659F81-ADFB-487E-8186-321750C0C4D2}"/>
              </a:ext>
            </a:extLst>
          </p:cNvPr>
          <p:cNvSpPr/>
          <p:nvPr/>
        </p:nvSpPr>
        <p:spPr>
          <a:xfrm>
            <a:off x="3655185" y="1998482"/>
            <a:ext cx="112798" cy="49962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66D2F-B3FF-4CDC-A3BF-50D2DB5E15BC}"/>
              </a:ext>
            </a:extLst>
          </p:cNvPr>
          <p:cNvSpPr txBox="1"/>
          <p:nvPr/>
        </p:nvSpPr>
        <p:spPr>
          <a:xfrm>
            <a:off x="3840161" y="2902361"/>
            <a:ext cx="3243196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정류장 검색 시 양방향 버스 정류장 제공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B36F1A-71C3-4D5C-8ED3-713DC7AF909C}"/>
              </a:ext>
            </a:extLst>
          </p:cNvPr>
          <p:cNvSpPr/>
          <p:nvPr/>
        </p:nvSpPr>
        <p:spPr>
          <a:xfrm>
            <a:off x="6892533" y="3662234"/>
            <a:ext cx="106136" cy="1365360"/>
          </a:xfrm>
          <a:prstGeom prst="rect">
            <a:avLst/>
          </a:prstGeom>
          <a:solidFill>
            <a:srgbClr val="04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a타이틀고딕1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92638-AE9C-42B0-900E-CD005C71F782}"/>
              </a:ext>
            </a:extLst>
          </p:cNvPr>
          <p:cNvSpPr txBox="1"/>
          <p:nvPr/>
        </p:nvSpPr>
        <p:spPr>
          <a:xfrm>
            <a:off x="4373457" y="4081839"/>
            <a:ext cx="2454518" cy="5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135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정류장 도착 예정 버스 정보와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 요청 서비스 제공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20B6B8-1736-4D45-9031-32E6A5CE8E68}"/>
              </a:ext>
            </a:extLst>
          </p:cNvPr>
          <p:cNvGrpSpPr/>
          <p:nvPr/>
        </p:nvGrpSpPr>
        <p:grpSpPr>
          <a:xfrm>
            <a:off x="9646873" y="1423235"/>
            <a:ext cx="2384204" cy="4671588"/>
            <a:chOff x="418392" y="1348966"/>
            <a:chExt cx="2384204" cy="4671588"/>
          </a:xfrm>
        </p:grpSpPr>
        <p:pic>
          <p:nvPicPr>
            <p:cNvPr id="23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6EDC25E6-A3AD-4D3A-B17E-5B8B1501B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418392" y="1348966"/>
              <a:ext cx="2384204" cy="46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C391A2E-B1C3-42AF-9BD1-BA88F7888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48" y="1828500"/>
              <a:ext cx="2178591" cy="380694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DE9F78-4E36-4F6D-AA4D-3A60DEEDA6D9}"/>
              </a:ext>
            </a:extLst>
          </p:cNvPr>
          <p:cNvGrpSpPr/>
          <p:nvPr/>
        </p:nvGrpSpPr>
        <p:grpSpPr>
          <a:xfrm>
            <a:off x="7173013" y="1423235"/>
            <a:ext cx="2384204" cy="4671588"/>
            <a:chOff x="2937436" y="1348966"/>
            <a:chExt cx="2384204" cy="4671588"/>
          </a:xfrm>
        </p:grpSpPr>
        <p:pic>
          <p:nvPicPr>
            <p:cNvPr id="26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417D4EB2-CA6A-42C4-A990-72C2994C5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2937436" y="1348966"/>
              <a:ext cx="2384204" cy="46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838F8B5-CF7A-48F6-B8FB-418CBBF6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259" y="1828500"/>
              <a:ext cx="2118558" cy="380694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BBAAE7-4B6D-4CF5-9D60-E44D45C7BEF1}"/>
              </a:ext>
            </a:extLst>
          </p:cNvPr>
          <p:cNvGrpSpPr/>
          <p:nvPr/>
        </p:nvGrpSpPr>
        <p:grpSpPr>
          <a:xfrm>
            <a:off x="780984" y="1123251"/>
            <a:ext cx="2743200" cy="5271557"/>
            <a:chOff x="1647598" y="1110235"/>
            <a:chExt cx="2743200" cy="5271557"/>
          </a:xfrm>
        </p:grpSpPr>
        <p:pic>
          <p:nvPicPr>
            <p:cNvPr id="29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B8268309-D119-4166-85F6-AB5FD262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1647598" y="1110235"/>
              <a:ext cx="2743200" cy="527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620CEA1-3BD9-4F04-88A8-559256A93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826"/>
            <a:stretch/>
          </p:blipFill>
          <p:spPr>
            <a:xfrm>
              <a:off x="1804833" y="1665792"/>
              <a:ext cx="2466235" cy="4319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03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54C6D1F9-BF93-4026-8A90-8F13451B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2861556" cy="50420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하차 설정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2D77E-BC50-4EF6-8F71-EE6C22414F86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D8E24D-C286-4100-9558-C8CD5485E876}"/>
              </a:ext>
            </a:extLst>
          </p:cNvPr>
          <p:cNvSpPr/>
          <p:nvPr/>
        </p:nvSpPr>
        <p:spPr>
          <a:xfrm>
            <a:off x="8315317" y="3438337"/>
            <a:ext cx="106136" cy="667304"/>
          </a:xfrm>
          <a:prstGeom prst="rect">
            <a:avLst/>
          </a:prstGeom>
          <a:solidFill>
            <a:srgbClr val="FFCC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6123A-B3C1-4BB3-AD3A-3C9ED302C7A3}"/>
              </a:ext>
            </a:extLst>
          </p:cNvPr>
          <p:cNvSpPr txBox="1"/>
          <p:nvPr/>
        </p:nvSpPr>
        <p:spPr>
          <a:xfrm>
            <a:off x="8518594" y="2395779"/>
            <a:ext cx="2060179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하차 예약 정류장을 입력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347A99-79A2-4DD6-8DF1-7FE54AE1C709}"/>
              </a:ext>
            </a:extLst>
          </p:cNvPr>
          <p:cNvSpPr/>
          <p:nvPr/>
        </p:nvSpPr>
        <p:spPr>
          <a:xfrm>
            <a:off x="8308655" y="2202784"/>
            <a:ext cx="112798" cy="73278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358A8-86C0-4973-8E3D-D740D955DE32}"/>
              </a:ext>
            </a:extLst>
          </p:cNvPr>
          <p:cNvSpPr txBox="1"/>
          <p:nvPr/>
        </p:nvSpPr>
        <p:spPr>
          <a:xfrm>
            <a:off x="8525257" y="3445537"/>
            <a:ext cx="1887055" cy="5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하차 예약 시 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버스 기사 앱으로 전달</a:t>
            </a:r>
            <a:endParaRPr lang="en-US" altLang="ko-KR" sz="13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67BCA9-34C3-4AAD-AE60-FE002FA351CE}"/>
              </a:ext>
            </a:extLst>
          </p:cNvPr>
          <p:cNvGrpSpPr/>
          <p:nvPr/>
        </p:nvGrpSpPr>
        <p:grpSpPr>
          <a:xfrm>
            <a:off x="5330183" y="1341433"/>
            <a:ext cx="2384204" cy="4671588"/>
            <a:chOff x="1263146" y="1116134"/>
            <a:chExt cx="2743200" cy="5271557"/>
          </a:xfrm>
        </p:grpSpPr>
        <p:pic>
          <p:nvPicPr>
            <p:cNvPr id="9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05AB85F2-D6E2-452B-89F5-21A2411B9D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1263146" y="1116134"/>
              <a:ext cx="2743200" cy="527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BFD1B2-43A5-4AA9-881A-21F591FC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17"/>
            <a:stretch/>
          </p:blipFill>
          <p:spPr>
            <a:xfrm>
              <a:off x="1378796" y="1646981"/>
              <a:ext cx="2485844" cy="430614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A41526-253A-4918-A660-5DEE31802A75}"/>
              </a:ext>
            </a:extLst>
          </p:cNvPr>
          <p:cNvGrpSpPr/>
          <p:nvPr/>
        </p:nvGrpSpPr>
        <p:grpSpPr>
          <a:xfrm>
            <a:off x="2163092" y="1341433"/>
            <a:ext cx="2384204" cy="4671588"/>
            <a:chOff x="-1711679" y="1085335"/>
            <a:chExt cx="2743200" cy="5271557"/>
          </a:xfrm>
        </p:grpSpPr>
        <p:pic>
          <p:nvPicPr>
            <p:cNvPr id="12" name="Picture 2" descr="새 전화 템플릿 검정 흰색 흰색 배경 04에 격리, 전화 아이콘, 검은 아이콘, 흰색 아이콘 PNG 및 벡터 에 대한 무료 다운로드">
              <a:extLst>
                <a:ext uri="{FF2B5EF4-FFF2-40B4-BE49-F238E27FC236}">
                  <a16:creationId xmlns:a16="http://schemas.microsoft.com/office/drawing/2014/main" id="{F29C309F-7C0D-4581-BC20-7CBD44B93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4" r="27636" b="6904"/>
            <a:stretch/>
          </p:blipFill>
          <p:spPr bwMode="auto">
            <a:xfrm>
              <a:off x="-1711679" y="1085335"/>
              <a:ext cx="2743200" cy="527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CB058D-BCB9-4764-B057-C1440EABD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0"/>
            <a:stretch/>
          </p:blipFill>
          <p:spPr>
            <a:xfrm>
              <a:off x="-1608129" y="1626456"/>
              <a:ext cx="2486098" cy="4327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8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87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작동 영상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996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AD9C4-778C-4365-B95B-C3E3374C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0" y="115173"/>
            <a:ext cx="2861556" cy="50420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작동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662D3-745A-4438-AF59-027BBBDDAB65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KakaoTalk_20210507_153434317">
            <a:hlinkClick r:id="" action="ppaction://media"/>
            <a:extLst>
              <a:ext uri="{FF2B5EF4-FFF2-40B4-BE49-F238E27FC236}">
                <a16:creationId xmlns:a16="http://schemas.microsoft.com/office/drawing/2014/main" id="{5DE6B52A-2D10-4455-BE11-90DF990B33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4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6707" y="542567"/>
            <a:ext cx="5851425" cy="58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87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1604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A55B65-0042-4DA4-A371-743E43C05ECE}"/>
              </a:ext>
            </a:extLst>
          </p:cNvPr>
          <p:cNvGrpSpPr/>
          <p:nvPr/>
        </p:nvGrpSpPr>
        <p:grpSpPr>
          <a:xfrm>
            <a:off x="694174" y="2053052"/>
            <a:ext cx="10803652" cy="3217137"/>
            <a:chOff x="758348" y="1807955"/>
            <a:chExt cx="10803652" cy="3217137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952DF61-4752-46F7-A626-FA072CCEC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15" y="1807955"/>
              <a:ext cx="3019387" cy="19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4F30420-4E82-40EC-A0D6-0E13E04C7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48" y="1807955"/>
              <a:ext cx="3049352" cy="19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9D3DD26-6FCE-4B18-BD40-CD8EE5ED2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337" y="1807955"/>
              <a:ext cx="3098733" cy="19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E44F9-1756-473E-BD52-A96E82F2247E}"/>
                </a:ext>
              </a:extLst>
            </p:cNvPr>
            <p:cNvSpPr txBox="1"/>
            <p:nvPr/>
          </p:nvSpPr>
          <p:spPr>
            <a:xfrm>
              <a:off x="1794141" y="3963705"/>
              <a:ext cx="104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개발자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30F5EA-9F4F-4A44-8763-52EB5BC0A844}"/>
                </a:ext>
              </a:extLst>
            </p:cNvPr>
            <p:cNvSpPr txBox="1"/>
            <p:nvPr/>
          </p:nvSpPr>
          <p:spPr>
            <a:xfrm>
              <a:off x="5698355" y="3963704"/>
              <a:ext cx="104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C02FBA-4381-49B5-8F99-12E0168AF406}"/>
                </a:ext>
              </a:extLst>
            </p:cNvPr>
            <p:cNvSpPr txBox="1"/>
            <p:nvPr/>
          </p:nvSpPr>
          <p:spPr>
            <a:xfrm>
              <a:off x="9395910" y="3963705"/>
              <a:ext cx="133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디자이너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5C1902-9C8D-4607-8FE2-72DA0940C06B}"/>
                </a:ext>
              </a:extLst>
            </p:cNvPr>
            <p:cNvSpPr txBox="1"/>
            <p:nvPr/>
          </p:nvSpPr>
          <p:spPr>
            <a:xfrm>
              <a:off x="1059892" y="4686538"/>
              <a:ext cx="2293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앱 개발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4A11-7CC6-4194-AAF5-B47E532657F2}"/>
                </a:ext>
              </a:extLst>
            </p:cNvPr>
            <p:cNvSpPr txBox="1"/>
            <p:nvPr/>
          </p:nvSpPr>
          <p:spPr>
            <a:xfrm>
              <a:off x="4964106" y="4686538"/>
              <a:ext cx="2293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앱 아이디어 기획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840BB-2A14-4F5A-AAF0-394065E60AEA}"/>
                </a:ext>
              </a:extLst>
            </p:cNvPr>
            <p:cNvSpPr txBox="1"/>
            <p:nvPr/>
          </p:nvSpPr>
          <p:spPr>
            <a:xfrm>
              <a:off x="8968635" y="4686538"/>
              <a:ext cx="2003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앱 </a:t>
              </a:r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UI/UX </a:t>
              </a:r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50B71E-479A-406F-AA34-93DD7D0DD541}"/>
                </a:ext>
              </a:extLst>
            </p:cNvPr>
            <p:cNvSpPr/>
            <p:nvPr/>
          </p:nvSpPr>
          <p:spPr>
            <a:xfrm>
              <a:off x="758348" y="4519628"/>
              <a:ext cx="3009900" cy="110348"/>
            </a:xfrm>
            <a:prstGeom prst="rect">
              <a:avLst/>
            </a:prstGeom>
            <a:solidFill>
              <a:srgbClr val="8DC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495993-E1DC-44CA-BF96-85D18851C3D1}"/>
                </a:ext>
              </a:extLst>
            </p:cNvPr>
            <p:cNvSpPr/>
            <p:nvPr/>
          </p:nvSpPr>
          <p:spPr>
            <a:xfrm>
              <a:off x="4662562" y="4519628"/>
              <a:ext cx="3009900" cy="110348"/>
            </a:xfrm>
            <a:prstGeom prst="rect">
              <a:avLst/>
            </a:prstGeom>
            <a:solidFill>
              <a:srgbClr val="8DC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912B182-703B-4A47-943E-EE3DA66DC67F}"/>
                </a:ext>
              </a:extLst>
            </p:cNvPr>
            <p:cNvSpPr/>
            <p:nvPr/>
          </p:nvSpPr>
          <p:spPr>
            <a:xfrm>
              <a:off x="8514005" y="4519628"/>
              <a:ext cx="3009900" cy="110348"/>
            </a:xfrm>
            <a:prstGeom prst="rect">
              <a:avLst/>
            </a:prstGeom>
            <a:solidFill>
              <a:srgbClr val="8DC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B1F70858-0387-4FDE-83BB-0AB9A646575B}"/>
              </a:ext>
            </a:extLst>
          </p:cNvPr>
          <p:cNvSpPr txBox="1">
            <a:spLocks/>
          </p:cNvSpPr>
          <p:nvPr/>
        </p:nvSpPr>
        <p:spPr>
          <a:xfrm>
            <a:off x="4824410" y="752679"/>
            <a:ext cx="2598237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57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953C1E-62C0-4CD8-B0BC-DC8A7DF99B0F}"/>
              </a:ext>
            </a:extLst>
          </p:cNvPr>
          <p:cNvGrpSpPr/>
          <p:nvPr/>
        </p:nvGrpSpPr>
        <p:grpSpPr>
          <a:xfrm>
            <a:off x="689903" y="0"/>
            <a:ext cx="12113710" cy="8058150"/>
            <a:chOff x="838199" y="266700"/>
            <a:chExt cx="12113710" cy="80581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0247476-7CD9-4CA0-B7F3-149F1403248B}"/>
                </a:ext>
              </a:extLst>
            </p:cNvPr>
            <p:cNvGrpSpPr/>
            <p:nvPr/>
          </p:nvGrpSpPr>
          <p:grpSpPr>
            <a:xfrm>
              <a:off x="9266309" y="1778374"/>
              <a:ext cx="2501152" cy="2501152"/>
              <a:chOff x="8966948" y="1450040"/>
              <a:chExt cx="2501152" cy="2501152"/>
            </a:xfrm>
          </p:grpSpPr>
          <p:sp>
            <p:nvSpPr>
              <p:cNvPr id="18" name="도넛 16">
                <a:extLst>
                  <a:ext uri="{FF2B5EF4-FFF2-40B4-BE49-F238E27FC236}">
                    <a16:creationId xmlns:a16="http://schemas.microsoft.com/office/drawing/2014/main" id="{640861E2-F030-432A-A3B1-10A4DCB88598}"/>
                  </a:ext>
                </a:extLst>
              </p:cNvPr>
              <p:cNvSpPr/>
              <p:nvPr/>
            </p:nvSpPr>
            <p:spPr>
              <a:xfrm>
                <a:off x="9841007" y="2324099"/>
                <a:ext cx="753035" cy="753035"/>
              </a:xfrm>
              <a:prstGeom prst="donut">
                <a:avLst/>
              </a:prstGeom>
              <a:noFill/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9" name="도넛 18">
                <a:extLst>
                  <a:ext uri="{FF2B5EF4-FFF2-40B4-BE49-F238E27FC236}">
                    <a16:creationId xmlns:a16="http://schemas.microsoft.com/office/drawing/2014/main" id="{A18ED27F-DA8A-4B8D-9763-E9E784BB1337}"/>
                  </a:ext>
                </a:extLst>
              </p:cNvPr>
              <p:cNvSpPr/>
              <p:nvPr/>
            </p:nvSpPr>
            <p:spPr>
              <a:xfrm>
                <a:off x="9386048" y="1869140"/>
                <a:ext cx="1662953" cy="1662953"/>
              </a:xfrm>
              <a:prstGeom prst="donut">
                <a:avLst>
                  <a:gd name="adj" fmla="val 13542"/>
                </a:avLst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0" name="도넛 19">
                <a:extLst>
                  <a:ext uri="{FF2B5EF4-FFF2-40B4-BE49-F238E27FC236}">
                    <a16:creationId xmlns:a16="http://schemas.microsoft.com/office/drawing/2014/main" id="{C3CCD8BE-1492-4627-9C1C-91855BB6C416}"/>
                  </a:ext>
                </a:extLst>
              </p:cNvPr>
              <p:cNvSpPr/>
              <p:nvPr/>
            </p:nvSpPr>
            <p:spPr>
              <a:xfrm>
                <a:off x="8966948" y="1450040"/>
                <a:ext cx="2501152" cy="2501152"/>
              </a:xfrm>
              <a:prstGeom prst="donut">
                <a:avLst>
                  <a:gd name="adj" fmla="val 7547"/>
                </a:avLst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FFC16DC-76FA-4BC8-B0AB-405B468F330E}"/>
                  </a:ext>
                </a:extLst>
              </p:cNvPr>
              <p:cNvSpPr/>
              <p:nvPr/>
            </p:nvSpPr>
            <p:spPr>
              <a:xfrm>
                <a:off x="10127877" y="2608282"/>
                <a:ext cx="179293" cy="1792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8AC1D82B-05CA-478A-A200-20AC9380E7A3}"/>
                </a:ext>
              </a:extLst>
            </p:cNvPr>
            <p:cNvSpPr/>
            <p:nvPr/>
          </p:nvSpPr>
          <p:spPr>
            <a:xfrm>
              <a:off x="2820685" y="381000"/>
              <a:ext cx="5295900" cy="5295900"/>
            </a:xfrm>
            <a:prstGeom prst="arc">
              <a:avLst>
                <a:gd name="adj1" fmla="val 3897650"/>
                <a:gd name="adj2" fmla="val 9491915"/>
              </a:avLst>
            </a:prstGeom>
            <a:ln w="704850">
              <a:solidFill>
                <a:srgbClr val="043764">
                  <a:alpha val="49000"/>
                </a:srgbClr>
              </a:solidFill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rgbClr val="91BAD1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C9CFE1D2-FC82-4E21-A9C2-D4BBCCB661DE}"/>
                </a:ext>
              </a:extLst>
            </p:cNvPr>
            <p:cNvSpPr/>
            <p:nvPr/>
          </p:nvSpPr>
          <p:spPr>
            <a:xfrm>
              <a:off x="3030235" y="266700"/>
              <a:ext cx="5295900" cy="5295900"/>
            </a:xfrm>
            <a:prstGeom prst="arc">
              <a:avLst>
                <a:gd name="adj1" fmla="val 1897241"/>
                <a:gd name="adj2" fmla="val 3961466"/>
              </a:avLst>
            </a:prstGeom>
            <a:noFill/>
            <a:ln w="704850">
              <a:solidFill>
                <a:srgbClr val="043764">
                  <a:alpha val="70000"/>
                </a:srgbClr>
              </a:solidFill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rgbClr val="5697BF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C641E8-6FC7-4534-8677-293F2A8C1AA6}"/>
                </a:ext>
              </a:extLst>
            </p:cNvPr>
            <p:cNvSpPr/>
            <p:nvPr/>
          </p:nvSpPr>
          <p:spPr>
            <a:xfrm>
              <a:off x="3578363" y="3187945"/>
              <a:ext cx="3282623" cy="105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정부의 자율 주행 </a:t>
              </a:r>
              <a:r>
                <a:rPr lang="ko-KR" altLang="en-US" sz="1600" b="1" dirty="0" err="1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로드맵</a:t>
              </a:r>
              <a:endParaRPr lang="en-US" altLang="ko-KR" sz="1600" b="1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2025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년 고도자율주행 실현</a:t>
              </a:r>
              <a:b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</a:b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자율주행 버스 도입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E3EE7A-EC80-467A-9BF7-2D914CB8F067}"/>
                </a:ext>
              </a:extLst>
            </p:cNvPr>
            <p:cNvSpPr/>
            <p:nvPr/>
          </p:nvSpPr>
          <p:spPr>
            <a:xfrm>
              <a:off x="5556344" y="1739582"/>
              <a:ext cx="2769792" cy="105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광주광역시 </a:t>
              </a:r>
              <a:r>
                <a:rPr lang="en-US" altLang="ko-KR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AI </a:t>
              </a:r>
              <a:r>
                <a:rPr lang="ko-KR" altLang="en-US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산업단지</a:t>
              </a:r>
              <a:endParaRPr lang="en-US" altLang="ko-KR" sz="1600" b="1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지역산업 혁신의 플랫폼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지역 내 자율주행 버스 구현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F62C9C-1EEA-4D65-86E8-B71D82B50AE1}"/>
                </a:ext>
              </a:extLst>
            </p:cNvPr>
            <p:cNvSpPr/>
            <p:nvPr/>
          </p:nvSpPr>
          <p:spPr>
            <a:xfrm>
              <a:off x="8678459" y="4279526"/>
              <a:ext cx="3676849" cy="105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최종 목표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자율 주행 </a:t>
              </a:r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승하차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요청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앱 서비스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E90247E-9916-4872-808A-8751EC79A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7388" y="3028950"/>
              <a:ext cx="0" cy="14483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8F1707F8-C858-42FE-BE7E-50CE86564AB1}"/>
                </a:ext>
              </a:extLst>
            </p:cNvPr>
            <p:cNvSpPr/>
            <p:nvPr/>
          </p:nvSpPr>
          <p:spPr>
            <a:xfrm>
              <a:off x="7675059" y="3028950"/>
              <a:ext cx="5276850" cy="5295900"/>
            </a:xfrm>
            <a:prstGeom prst="arc">
              <a:avLst>
                <a:gd name="adj1" fmla="val 12806578"/>
                <a:gd name="adj2" fmla="val 16294165"/>
              </a:avLst>
            </a:prstGeom>
            <a:ln w="704850">
              <a:solidFill>
                <a:srgbClr val="043764">
                  <a:alpha val="91000"/>
                </a:srgbClr>
              </a:solidFill>
              <a:tailEnd type="triangle" w="sm" len="sm"/>
            </a:ln>
            <a:scene3d>
              <a:camera prst="orthographicFront">
                <a:rot lat="20399999" lon="0" rev="0"/>
              </a:camera>
              <a:lightRig rig="flat" dir="t"/>
            </a:scene3d>
            <a:sp3d prstMaterial="matte">
              <a:extrusionClr>
                <a:schemeClr val="accent1"/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81BD70-BD06-4C2B-9073-F09A6F3EBE7B}"/>
                </a:ext>
              </a:extLst>
            </p:cNvPr>
            <p:cNvGrpSpPr/>
            <p:nvPr/>
          </p:nvGrpSpPr>
          <p:grpSpPr>
            <a:xfrm>
              <a:off x="1042143" y="1695089"/>
              <a:ext cx="2365372" cy="1503507"/>
              <a:chOff x="1300234" y="4086665"/>
              <a:chExt cx="5979294" cy="15035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양쪽 모서리가 둥근 사각형 33">
                <a:extLst>
                  <a:ext uri="{FF2B5EF4-FFF2-40B4-BE49-F238E27FC236}">
                    <a16:creationId xmlns:a16="http://schemas.microsoft.com/office/drawing/2014/main" id="{C30F26FA-14FD-46A2-BD40-09212980EDB5}"/>
                  </a:ext>
                </a:extLst>
              </p:cNvPr>
              <p:cNvSpPr/>
              <p:nvPr/>
            </p:nvSpPr>
            <p:spPr>
              <a:xfrm>
                <a:off x="1300235" y="4086665"/>
                <a:ext cx="5979293" cy="4643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sz="1600" b="1" kern="0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7" name="사각형 설명선 34">
                <a:extLst>
                  <a:ext uri="{FF2B5EF4-FFF2-40B4-BE49-F238E27FC236}">
                    <a16:creationId xmlns:a16="http://schemas.microsoft.com/office/drawing/2014/main" id="{D3C8D2B0-185C-414B-9215-8A9CFF484B8A}"/>
                  </a:ext>
                </a:extLst>
              </p:cNvPr>
              <p:cNvSpPr/>
              <p:nvPr/>
            </p:nvSpPr>
            <p:spPr>
              <a:xfrm>
                <a:off x="1300234" y="4544645"/>
                <a:ext cx="5979294" cy="1045527"/>
              </a:xfrm>
              <a:prstGeom prst="wedgeRectCallout">
                <a:avLst>
                  <a:gd name="adj1" fmla="val 34440"/>
                  <a:gd name="adj2" fmla="val 116833"/>
                </a:avLst>
              </a:prstGeom>
              <a:solidFill>
                <a:srgbClr val="2C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1500" kern="0" dirty="0">
                    <a:solidFill>
                      <a:prstClr val="white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QR </a:t>
                </a:r>
                <a:r>
                  <a:rPr lang="ko-KR" altLang="en-US" sz="1500" kern="0" dirty="0">
                    <a:solidFill>
                      <a:prstClr val="white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코드 기반 </a:t>
                </a:r>
                <a:r>
                  <a:rPr lang="ko-KR" altLang="en-US" sz="1500" kern="0" dirty="0" err="1">
                    <a:solidFill>
                      <a:prstClr val="white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승하차</a:t>
                </a:r>
                <a:r>
                  <a:rPr lang="ko-KR" altLang="en-US" sz="1500" kern="0" dirty="0">
                    <a:solidFill>
                      <a:prstClr val="white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요청 앱 서비스</a:t>
                </a:r>
                <a:endParaRPr lang="en-US" altLang="ko-KR" sz="1500" kern="0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5BDD085-BC2C-4FF3-91B9-E2F4672B0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47" y="4477313"/>
              <a:ext cx="0" cy="7192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813FCE-D3A9-4B25-A968-EEB09C1FA1C3}"/>
                </a:ext>
              </a:extLst>
            </p:cNvPr>
            <p:cNvSpPr txBox="1"/>
            <p:nvPr/>
          </p:nvSpPr>
          <p:spPr>
            <a:xfrm>
              <a:off x="1398442" y="1742583"/>
              <a:ext cx="1652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START</a:t>
              </a:r>
              <a:endPara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193591F-F18F-477E-BEEB-BED453C11D4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312" y="3494589"/>
              <a:ext cx="9165" cy="133893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230E723-5EF2-4BF0-8CFC-E97ED0B26452}"/>
                </a:ext>
              </a:extLst>
            </p:cNvPr>
            <p:cNvSpPr/>
            <p:nvPr/>
          </p:nvSpPr>
          <p:spPr>
            <a:xfrm>
              <a:off x="838199" y="4912584"/>
              <a:ext cx="2560147" cy="105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현재 목표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무정차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버스 민원을 해결하여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대중교통 활성화 도모</a:t>
              </a: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E674F1E6-E5A8-4596-82E5-990ED488735A}"/>
              </a:ext>
            </a:extLst>
          </p:cNvPr>
          <p:cNvSpPr txBox="1">
            <a:spLocks/>
          </p:cNvSpPr>
          <p:nvPr/>
        </p:nvSpPr>
        <p:spPr>
          <a:xfrm>
            <a:off x="1441154" y="78867"/>
            <a:ext cx="2249540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8D0B3-43B1-4C5F-8F6C-AB079A107637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5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87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QnA</a:t>
            </a:r>
            <a:endParaRPr lang="ko-KR" altLang="en-US" sz="4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355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EEF699-1442-4ACE-AEF1-9F071CBD8609}"/>
              </a:ext>
            </a:extLst>
          </p:cNvPr>
          <p:cNvSpPr/>
          <p:nvPr/>
        </p:nvSpPr>
        <p:spPr>
          <a:xfrm>
            <a:off x="0" y="-274323"/>
            <a:ext cx="12192000" cy="5594555"/>
          </a:xfrm>
          <a:prstGeom prst="rect">
            <a:avLst/>
          </a:prstGeom>
          <a:solidFill>
            <a:srgbClr val="8D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2C0F7B-B171-4960-BEED-19B893836EA8}"/>
              </a:ext>
            </a:extLst>
          </p:cNvPr>
          <p:cNvSpPr/>
          <p:nvPr/>
        </p:nvSpPr>
        <p:spPr>
          <a:xfrm>
            <a:off x="87086" y="1881786"/>
            <a:ext cx="12017828" cy="191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지큐비가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광주광역시의 </a:t>
            </a:r>
            <a:endParaRPr lang="en-US" altLang="ko-KR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도시재생에 도움이 되기를 기원합니다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7399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E4266B-58DA-4312-A87E-8347F11B0733}"/>
              </a:ext>
            </a:extLst>
          </p:cNvPr>
          <p:cNvCxnSpPr>
            <a:endCxn id="21" idx="2"/>
          </p:cNvCxnSpPr>
          <p:nvPr/>
        </p:nvCxnSpPr>
        <p:spPr>
          <a:xfrm>
            <a:off x="4940149" y="4924473"/>
            <a:ext cx="2162340" cy="714677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91AB707-0D17-4273-AEF1-87D07670846B}"/>
              </a:ext>
            </a:extLst>
          </p:cNvPr>
          <p:cNvSpPr txBox="1"/>
          <p:nvPr/>
        </p:nvSpPr>
        <p:spPr>
          <a:xfrm>
            <a:off x="5135458" y="270262"/>
            <a:ext cx="226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5" name="직선 연결선 34"/>
          <p:cNvCxnSpPr>
            <a:stCxn id="40" idx="6"/>
            <a:endCxn id="38" idx="2"/>
          </p:cNvCxnSpPr>
          <p:nvPr/>
        </p:nvCxnSpPr>
        <p:spPr>
          <a:xfrm flipV="1">
            <a:off x="5041501" y="2247718"/>
            <a:ext cx="2162341" cy="94354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7" idx="6"/>
            <a:endCxn id="38" idx="2"/>
          </p:cNvCxnSpPr>
          <p:nvPr/>
        </p:nvCxnSpPr>
        <p:spPr>
          <a:xfrm>
            <a:off x="5025717" y="1717468"/>
            <a:ext cx="2178125" cy="53025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4597092" y="1503155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203842" y="2033405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03841" y="3691626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612876" y="2976949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78043" y="153280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48807" y="20926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컨셉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48318" y="4625573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84062" y="375091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작동 영상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583354" y="4595927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>
            <a:stCxn id="40" idx="6"/>
            <a:endCxn id="39" idx="2"/>
          </p:cNvCxnSpPr>
          <p:nvPr/>
        </p:nvCxnSpPr>
        <p:spPr>
          <a:xfrm>
            <a:off x="5041501" y="3191262"/>
            <a:ext cx="2162340" cy="714677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6" idx="6"/>
            <a:endCxn id="39" idx="2"/>
          </p:cNvCxnSpPr>
          <p:nvPr/>
        </p:nvCxnSpPr>
        <p:spPr>
          <a:xfrm flipV="1">
            <a:off x="5011979" y="3905939"/>
            <a:ext cx="2191862" cy="90430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E408C9-EF1D-4712-BAC5-59F7323C68E5}"/>
              </a:ext>
            </a:extLst>
          </p:cNvPr>
          <p:cNvSpPr txBox="1"/>
          <p:nvPr/>
        </p:nvSpPr>
        <p:spPr>
          <a:xfrm>
            <a:off x="3279459" y="300659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3.UI/UX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B30644-076F-40E3-8B7A-5A2719703C9D}"/>
              </a:ext>
            </a:extLst>
          </p:cNvPr>
          <p:cNvSpPr/>
          <p:nvPr/>
        </p:nvSpPr>
        <p:spPr>
          <a:xfrm>
            <a:off x="7102489" y="5424837"/>
            <a:ext cx="428625" cy="428625"/>
          </a:xfrm>
          <a:prstGeom prst="ellipse">
            <a:avLst/>
          </a:prstGeom>
          <a:solidFill>
            <a:srgbClr val="C5E9F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17401-E45A-4019-AA61-7ED9C9A34C1B}"/>
              </a:ext>
            </a:extLst>
          </p:cNvPr>
          <p:cNvSpPr txBox="1"/>
          <p:nvPr/>
        </p:nvSpPr>
        <p:spPr>
          <a:xfrm>
            <a:off x="8227716" y="56391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QnA 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16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32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326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AB9F6160-0F82-438A-9713-15948CCB612D}"/>
              </a:ext>
            </a:extLst>
          </p:cNvPr>
          <p:cNvSpPr txBox="1">
            <a:spLocks/>
          </p:cNvSpPr>
          <p:nvPr/>
        </p:nvSpPr>
        <p:spPr>
          <a:xfrm>
            <a:off x="1441154" y="78867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30D7E-70D4-4527-925F-D1EFE9FA888A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4127EE-FE61-42D4-AC92-BD3BFF2B8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008243"/>
              </p:ext>
            </p:extLst>
          </p:nvPr>
        </p:nvGraphicFramePr>
        <p:xfrm>
          <a:off x="6895127" y="2145325"/>
          <a:ext cx="4380494" cy="14411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0284">
                  <a:extLst>
                    <a:ext uri="{9D8B030D-6E8A-4147-A177-3AD203B41FA5}">
                      <a16:colId xmlns:a16="http://schemas.microsoft.com/office/drawing/2014/main" val="3092193146"/>
                    </a:ext>
                  </a:extLst>
                </a:gridCol>
                <a:gridCol w="1460284">
                  <a:extLst>
                    <a:ext uri="{9D8B030D-6E8A-4147-A177-3AD203B41FA5}">
                      <a16:colId xmlns:a16="http://schemas.microsoft.com/office/drawing/2014/main" val="600488904"/>
                    </a:ext>
                  </a:extLst>
                </a:gridCol>
                <a:gridCol w="1459926">
                  <a:extLst>
                    <a:ext uri="{9D8B030D-6E8A-4147-A177-3AD203B41FA5}">
                      <a16:colId xmlns:a16="http://schemas.microsoft.com/office/drawing/2014/main" val="2987463747"/>
                    </a:ext>
                  </a:extLst>
                </a:gridCol>
              </a:tblGrid>
              <a:tr h="503206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광주광역시 버스 민원 건수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78952"/>
                  </a:ext>
                </a:extLst>
              </a:tr>
              <a:tr h="367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2018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2020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19190"/>
                  </a:ext>
                </a:extLst>
              </a:tr>
              <a:tr h="5654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953</a:t>
                      </a: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5609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B5AB56A-98B2-4171-8A87-F5974EAE5BE6}"/>
              </a:ext>
            </a:extLst>
          </p:cNvPr>
          <p:cNvSpPr/>
          <p:nvPr/>
        </p:nvSpPr>
        <p:spPr>
          <a:xfrm>
            <a:off x="0" y="5131013"/>
            <a:ext cx="12191997" cy="1375311"/>
          </a:xfrm>
          <a:prstGeom prst="rect">
            <a:avLst/>
          </a:prstGeom>
          <a:solidFill>
            <a:srgbClr val="8DC0E8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C0B7-7E98-487A-B813-DBBDE67A9489}"/>
              </a:ext>
            </a:extLst>
          </p:cNvPr>
          <p:cNvSpPr txBox="1"/>
          <p:nvPr/>
        </p:nvSpPr>
        <p:spPr>
          <a:xfrm>
            <a:off x="953462" y="5394449"/>
            <a:ext cx="10285071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매년 지하철에 비해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이용객 수</a:t>
            </a:r>
            <a:r>
              <a:rPr lang="ko-KR" altLang="en-US" sz="2000" dirty="0">
                <a:solidFill>
                  <a:schemeClr val="bg1"/>
                </a:solidFill>
              </a:rPr>
              <a:t>가 월등히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높으며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버스 민원 건수는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700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 이상</a:t>
            </a:r>
            <a:r>
              <a:rPr lang="ko-KR" altLang="en-US" sz="2000" dirty="0">
                <a:solidFill>
                  <a:schemeClr val="bg1"/>
                </a:solidFill>
              </a:rPr>
              <a:t>이 접수되고 있는 실정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E0A044-D167-431A-ABB6-6B862E2D8B6E}"/>
              </a:ext>
            </a:extLst>
          </p:cNvPr>
          <p:cNvGrpSpPr/>
          <p:nvPr/>
        </p:nvGrpSpPr>
        <p:grpSpPr>
          <a:xfrm>
            <a:off x="600750" y="1092713"/>
            <a:ext cx="5194972" cy="3605180"/>
            <a:chOff x="6785125" y="1494423"/>
            <a:chExt cx="4673600" cy="27854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B6BAF9-DB70-480E-A6A4-B8CE7899F8CD}"/>
                </a:ext>
              </a:extLst>
            </p:cNvPr>
            <p:cNvSpPr/>
            <p:nvPr/>
          </p:nvSpPr>
          <p:spPr>
            <a:xfrm>
              <a:off x="6785125" y="1663700"/>
              <a:ext cx="4673600" cy="2616200"/>
            </a:xfrm>
            <a:prstGeom prst="roundRect">
              <a:avLst>
                <a:gd name="adj" fmla="val 23463"/>
              </a:avLst>
            </a:prstGeom>
            <a:noFill/>
            <a:ln w="25400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TextBox 37">
              <a:extLst>
                <a:ext uri="{FF2B5EF4-FFF2-40B4-BE49-F238E27FC236}">
                  <a16:creationId xmlns:a16="http://schemas.microsoft.com/office/drawing/2014/main" id="{1800EE58-C9AA-4359-9D42-B6806DFFD543}"/>
                </a:ext>
              </a:extLst>
            </p:cNvPr>
            <p:cNvSpPr txBox="1"/>
            <p:nvPr/>
          </p:nvSpPr>
          <p:spPr>
            <a:xfrm>
              <a:off x="7904628" y="1494423"/>
              <a:ext cx="2434593" cy="3136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700" dirty="0">
                  <a:solidFill>
                    <a:srgbClr val="8DC0E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대중교통 </a:t>
              </a:r>
              <a:r>
                <a:rPr lang="en-US" altLang="ko-KR" sz="1700" dirty="0">
                  <a:solidFill>
                    <a:srgbClr val="8DC0E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1700" dirty="0">
                  <a:solidFill>
                    <a:srgbClr val="8DC0E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 이용객 현황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BA6694-90CF-4789-B49D-03B7639E6C88}"/>
              </a:ext>
            </a:extLst>
          </p:cNvPr>
          <p:cNvSpPr txBox="1"/>
          <p:nvPr/>
        </p:nvSpPr>
        <p:spPr>
          <a:xfrm>
            <a:off x="2214451" y="2497335"/>
            <a:ext cx="70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86%</a:t>
            </a:r>
            <a:endParaRPr lang="ko-KR" altLang="en-US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57B419-12A8-40FB-A80F-78829501A83F}"/>
              </a:ext>
            </a:extLst>
          </p:cNvPr>
          <p:cNvGrpSpPr/>
          <p:nvPr/>
        </p:nvGrpSpPr>
        <p:grpSpPr>
          <a:xfrm>
            <a:off x="6445177" y="1117426"/>
            <a:ext cx="5194972" cy="3580467"/>
            <a:chOff x="775918" y="1494423"/>
            <a:chExt cx="4673600" cy="2785477"/>
          </a:xfrm>
        </p:grpSpPr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17B70DB1-EBB9-4CDF-AD88-8ACF654304C5}"/>
                </a:ext>
              </a:extLst>
            </p:cNvPr>
            <p:cNvSpPr/>
            <p:nvPr/>
          </p:nvSpPr>
          <p:spPr>
            <a:xfrm>
              <a:off x="775918" y="1663700"/>
              <a:ext cx="4673600" cy="2616200"/>
            </a:xfrm>
            <a:prstGeom prst="roundRect">
              <a:avLst>
                <a:gd name="adj" fmla="val 23463"/>
              </a:avLst>
            </a:prstGeom>
            <a:noFill/>
            <a:ln w="25400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250E47-1DD5-4D00-8205-3C6503479445}"/>
                </a:ext>
              </a:extLst>
            </p:cNvPr>
            <p:cNvSpPr txBox="1"/>
            <p:nvPr/>
          </p:nvSpPr>
          <p:spPr>
            <a:xfrm>
              <a:off x="1868753" y="1494423"/>
              <a:ext cx="2487953" cy="3136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700" dirty="0">
                  <a:solidFill>
                    <a:srgbClr val="8DC0E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광주광역시 버스 민원 건수</a:t>
              </a:r>
              <a:endParaRPr lang="ko-KR" altLang="ko-KR" sz="1700" dirty="0">
                <a:solidFill>
                  <a:srgbClr val="8DC0E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9A7E4B6A-C686-4071-B624-EDEA25DE4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990730"/>
              </p:ext>
            </p:extLst>
          </p:nvPr>
        </p:nvGraphicFramePr>
        <p:xfrm>
          <a:off x="754145" y="1294398"/>
          <a:ext cx="5128044" cy="3143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970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4B30F65A-6750-4CD6-9820-F3C6FA0F6622}"/>
              </a:ext>
            </a:extLst>
          </p:cNvPr>
          <p:cNvSpPr/>
          <p:nvPr/>
        </p:nvSpPr>
        <p:spPr>
          <a:xfrm>
            <a:off x="6477872" y="1117924"/>
            <a:ext cx="5635597" cy="1227513"/>
          </a:xfrm>
          <a:prstGeom prst="wedgeRoundRectCallout">
            <a:avLst>
              <a:gd name="adj1" fmla="val -34717"/>
              <a:gd name="adj2" fmla="val 6787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6ABEBC-A156-46CA-AA7A-3369C9743850}"/>
              </a:ext>
            </a:extLst>
          </p:cNvPr>
          <p:cNvSpPr txBox="1"/>
          <p:nvPr/>
        </p:nvSpPr>
        <p:spPr>
          <a:xfrm>
            <a:off x="6538326" y="1212264"/>
            <a:ext cx="5635597" cy="102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“4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월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19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일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07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시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07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분 마을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***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번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****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버스기사님 영광통사거리에서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나와서 손까지 흔들었는데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앞에 신호가 떨어져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무시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하고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지나쳤다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서둘러 나왔는데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버스를 놓쳐 택시를 탔다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“</a:t>
            </a:r>
            <a:endParaRPr lang="ko-KR" altLang="en-US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B67AE90-F2F4-4173-916C-50E898BCD7EC}"/>
              </a:ext>
            </a:extLst>
          </p:cNvPr>
          <p:cNvSpPr/>
          <p:nvPr/>
        </p:nvSpPr>
        <p:spPr>
          <a:xfrm>
            <a:off x="6353267" y="4078909"/>
            <a:ext cx="5760202" cy="1227513"/>
          </a:xfrm>
          <a:prstGeom prst="wedgeRoundRectCallout">
            <a:avLst>
              <a:gd name="adj1" fmla="val 29974"/>
              <a:gd name="adj2" fmla="val 7709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386356" y="5629403"/>
            <a:ext cx="364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▲출처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광주광역시 교통불편신고 홈페이지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2AD59-20C5-43C5-85DD-10A6BD47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0" y="1376677"/>
            <a:ext cx="5456764" cy="4104646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196D4A9F-4812-4D43-93E7-8F0821F12F89}"/>
              </a:ext>
            </a:extLst>
          </p:cNvPr>
          <p:cNvSpPr txBox="1">
            <a:spLocks/>
          </p:cNvSpPr>
          <p:nvPr/>
        </p:nvSpPr>
        <p:spPr>
          <a:xfrm>
            <a:off x="1468767" y="116223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F75722F1-8977-4556-9A19-86991B44871B}"/>
              </a:ext>
            </a:extLst>
          </p:cNvPr>
          <p:cNvSpPr txBox="1">
            <a:spLocks/>
          </p:cNvSpPr>
          <p:nvPr/>
        </p:nvSpPr>
        <p:spPr>
          <a:xfrm>
            <a:off x="1441154" y="78867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E0552-03B7-4019-8A81-85D99B38C557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C32ED762-FFC1-47D2-9551-41FF3397C0D2}"/>
              </a:ext>
            </a:extLst>
          </p:cNvPr>
          <p:cNvSpPr txBox="1">
            <a:spLocks/>
          </p:cNvSpPr>
          <p:nvPr/>
        </p:nvSpPr>
        <p:spPr>
          <a:xfrm>
            <a:off x="5753890" y="3304701"/>
            <a:ext cx="2353394" cy="6582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21.04.19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광산구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48" name="그래픽 47" descr="사용자">
            <a:extLst>
              <a:ext uri="{FF2B5EF4-FFF2-40B4-BE49-F238E27FC236}">
                <a16:creationId xmlns:a16="http://schemas.microsoft.com/office/drawing/2014/main" id="{7C70B8A4-A59B-4C90-9D86-61D93F824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3267" y="2223759"/>
            <a:ext cx="1154639" cy="1154639"/>
          </a:xfrm>
          <a:prstGeom prst="rect">
            <a:avLst/>
          </a:prstGeom>
        </p:spPr>
      </p:pic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96F526F8-7203-4480-9B68-BA2417119667}"/>
              </a:ext>
            </a:extLst>
          </p:cNvPr>
          <p:cNvSpPr txBox="1">
            <a:spLocks/>
          </p:cNvSpPr>
          <p:nvPr/>
        </p:nvSpPr>
        <p:spPr>
          <a:xfrm>
            <a:off x="10308542" y="6244716"/>
            <a:ext cx="2353394" cy="65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21.04.27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서구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E9A343-CF1F-4556-8AE7-F461BA7C3632}"/>
              </a:ext>
            </a:extLst>
          </p:cNvPr>
          <p:cNvSpPr txBox="1"/>
          <p:nvPr/>
        </p:nvSpPr>
        <p:spPr>
          <a:xfrm>
            <a:off x="6422043" y="4145805"/>
            <a:ext cx="6080369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“19:50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쯤 시청정류장에서 환승을 위해 기다리는 중 버스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4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대가 연달아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도착하였습니다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제가 타려는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버스가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 정류장 쪽으로 오길 기다리고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있었으나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정류장을 무시한 채 지나가버렸습니다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.”</a:t>
            </a:r>
            <a:endParaRPr lang="ko-KR" altLang="en-US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</p:txBody>
      </p:sp>
      <p:pic>
        <p:nvPicPr>
          <p:cNvPr id="52" name="그래픽 51" descr="숫 프로필">
            <a:extLst>
              <a:ext uri="{FF2B5EF4-FFF2-40B4-BE49-F238E27FC236}">
                <a16:creationId xmlns:a16="http://schemas.microsoft.com/office/drawing/2014/main" id="{23C54260-2996-4A15-B930-70F06BFB74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485" y="5120970"/>
            <a:ext cx="1261958" cy="12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4B30F65A-6750-4CD6-9820-F3C6FA0F6622}"/>
              </a:ext>
            </a:extLst>
          </p:cNvPr>
          <p:cNvSpPr/>
          <p:nvPr/>
        </p:nvSpPr>
        <p:spPr>
          <a:xfrm>
            <a:off x="6477872" y="1117924"/>
            <a:ext cx="5635597" cy="1227513"/>
          </a:xfrm>
          <a:prstGeom prst="wedgeRoundRectCallout">
            <a:avLst>
              <a:gd name="adj1" fmla="val -34717"/>
              <a:gd name="adj2" fmla="val 6787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6ABEBC-A156-46CA-AA7A-3369C9743850}"/>
              </a:ext>
            </a:extLst>
          </p:cNvPr>
          <p:cNvSpPr txBox="1"/>
          <p:nvPr/>
        </p:nvSpPr>
        <p:spPr>
          <a:xfrm>
            <a:off x="6538326" y="1212264"/>
            <a:ext cx="5635597" cy="102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“4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월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19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일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07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시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07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분 마을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***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번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****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버스기사님 영광통사거리에서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나와서 손까지 흔들었는데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앞에 신호가 떨어져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무시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하고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지나쳤다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서둘러 나왔는데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버스를 놓쳐 택시를 탔다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“</a:t>
            </a:r>
            <a:endParaRPr lang="ko-KR" altLang="en-US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B67AE90-F2F4-4173-916C-50E898BCD7EC}"/>
              </a:ext>
            </a:extLst>
          </p:cNvPr>
          <p:cNvSpPr/>
          <p:nvPr/>
        </p:nvSpPr>
        <p:spPr>
          <a:xfrm>
            <a:off x="6353267" y="4078909"/>
            <a:ext cx="5760202" cy="1227513"/>
          </a:xfrm>
          <a:prstGeom prst="wedgeRoundRectCallout">
            <a:avLst>
              <a:gd name="adj1" fmla="val 29974"/>
              <a:gd name="adj2" fmla="val 7709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386356" y="5629403"/>
            <a:ext cx="364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▲출처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광주광역시 교통불편신고 홈페이지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2AD59-20C5-43C5-85DD-10A6BD47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0" y="1376677"/>
            <a:ext cx="5456764" cy="4104646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196D4A9F-4812-4D43-93E7-8F0821F12F89}"/>
              </a:ext>
            </a:extLst>
          </p:cNvPr>
          <p:cNvSpPr txBox="1">
            <a:spLocks/>
          </p:cNvSpPr>
          <p:nvPr/>
        </p:nvSpPr>
        <p:spPr>
          <a:xfrm>
            <a:off x="1468767" y="116223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F75722F1-8977-4556-9A19-86991B44871B}"/>
              </a:ext>
            </a:extLst>
          </p:cNvPr>
          <p:cNvSpPr txBox="1">
            <a:spLocks/>
          </p:cNvSpPr>
          <p:nvPr/>
        </p:nvSpPr>
        <p:spPr>
          <a:xfrm>
            <a:off x="1441154" y="78867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E0552-03B7-4019-8A81-85D99B38C557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C32ED762-FFC1-47D2-9551-41FF3397C0D2}"/>
              </a:ext>
            </a:extLst>
          </p:cNvPr>
          <p:cNvSpPr txBox="1">
            <a:spLocks/>
          </p:cNvSpPr>
          <p:nvPr/>
        </p:nvSpPr>
        <p:spPr>
          <a:xfrm>
            <a:off x="5753890" y="3304701"/>
            <a:ext cx="2353394" cy="6582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21.04.19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광산구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48" name="그래픽 47" descr="사용자">
            <a:extLst>
              <a:ext uri="{FF2B5EF4-FFF2-40B4-BE49-F238E27FC236}">
                <a16:creationId xmlns:a16="http://schemas.microsoft.com/office/drawing/2014/main" id="{7C70B8A4-A59B-4C90-9D86-61D93F824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3267" y="2223759"/>
            <a:ext cx="1154639" cy="1154639"/>
          </a:xfrm>
          <a:prstGeom prst="rect">
            <a:avLst/>
          </a:prstGeom>
        </p:spPr>
      </p:pic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96F526F8-7203-4480-9B68-BA2417119667}"/>
              </a:ext>
            </a:extLst>
          </p:cNvPr>
          <p:cNvSpPr txBox="1">
            <a:spLocks/>
          </p:cNvSpPr>
          <p:nvPr/>
        </p:nvSpPr>
        <p:spPr>
          <a:xfrm>
            <a:off x="10308542" y="6244716"/>
            <a:ext cx="2353394" cy="65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21.04.27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서구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E9A343-CF1F-4556-8AE7-F461BA7C3632}"/>
              </a:ext>
            </a:extLst>
          </p:cNvPr>
          <p:cNvSpPr txBox="1"/>
          <p:nvPr/>
        </p:nvSpPr>
        <p:spPr>
          <a:xfrm>
            <a:off x="6422043" y="4145805"/>
            <a:ext cx="6080369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“19:50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쯤 시청정류장에서 환승을 위해 기다리는 중 버스 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4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대가 연달아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도착하였습니다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 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제가 타려는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버스가</a:t>
            </a: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 정류장 쪽으로 오길 기다리고</a:t>
            </a:r>
            <a:endParaRPr lang="en-US" altLang="ko-KR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있었으나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정류장을 무시한 채 지나가버렸습니다</a:t>
            </a:r>
            <a:r>
              <a:rPr lang="en-US" altLang="ko-KR" sz="1400" dirty="0">
                <a:latin typeface="나눔스퀘어_ac ExtraBold" panose="020B0600000101010101" charset="-127"/>
                <a:ea typeface="나눔스퀘어_ac ExtraBold" panose="020B0600000101010101" charset="-127"/>
              </a:rPr>
              <a:t>.”</a:t>
            </a:r>
            <a:endParaRPr lang="ko-KR" altLang="en-US" sz="1400" dirty="0">
              <a:latin typeface="나눔스퀘어_ac ExtraBold" panose="020B0600000101010101" charset="-127"/>
              <a:ea typeface="나눔스퀘어_ac ExtraBold" panose="020B0600000101010101" charset="-127"/>
            </a:endParaRPr>
          </a:p>
        </p:txBody>
      </p:sp>
      <p:pic>
        <p:nvPicPr>
          <p:cNvPr id="52" name="그래픽 51" descr="숫 프로필">
            <a:extLst>
              <a:ext uri="{FF2B5EF4-FFF2-40B4-BE49-F238E27FC236}">
                <a16:creationId xmlns:a16="http://schemas.microsoft.com/office/drawing/2014/main" id="{23C54260-2996-4A15-B930-70F06BFB74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485" y="5120970"/>
            <a:ext cx="1261958" cy="126195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B1433C-EAE2-44F9-9A3D-D0839FCA5AF6}"/>
              </a:ext>
            </a:extLst>
          </p:cNvPr>
          <p:cNvGrpSpPr/>
          <p:nvPr/>
        </p:nvGrpSpPr>
        <p:grpSpPr>
          <a:xfrm>
            <a:off x="35566" y="773398"/>
            <a:ext cx="12156433" cy="6084602"/>
            <a:chOff x="375558" y="604156"/>
            <a:chExt cx="11429999" cy="569867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7E8373-B669-4ADE-88E3-41F52605581E}"/>
                </a:ext>
              </a:extLst>
            </p:cNvPr>
            <p:cNvSpPr/>
            <p:nvPr/>
          </p:nvSpPr>
          <p:spPr>
            <a:xfrm>
              <a:off x="375558" y="604156"/>
              <a:ext cx="11429999" cy="569867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CF49EE-DAF7-41CE-BE1D-4F1C6F2812A5}"/>
                </a:ext>
              </a:extLst>
            </p:cNvPr>
            <p:cNvSpPr txBox="1"/>
            <p:nvPr/>
          </p:nvSpPr>
          <p:spPr>
            <a:xfrm>
              <a:off x="1746109" y="4188512"/>
              <a:ext cx="2434449" cy="605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승객의 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‘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승차 의사</a:t>
              </a:r>
              <a:r>
                <a: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’ </a:t>
              </a:r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판단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어려움이 주요 원인</a:t>
              </a:r>
              <a:endPara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991C88-FB89-446C-9193-26F70C95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44" y="2023342"/>
              <a:ext cx="2302779" cy="23027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A23E499-E384-4EC4-A423-192D92B3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797" y="2095034"/>
              <a:ext cx="2118063" cy="2118063"/>
            </a:xfrm>
            <a:prstGeom prst="rect">
              <a:avLst/>
            </a:prstGeom>
          </p:spPr>
        </p:pic>
        <p:sp>
          <p:nvSpPr>
            <p:cNvPr id="20" name="오른쪽 화살표 44">
              <a:extLst>
                <a:ext uri="{FF2B5EF4-FFF2-40B4-BE49-F238E27FC236}">
                  <a16:creationId xmlns:a16="http://schemas.microsoft.com/office/drawing/2014/main" id="{04824BA2-00DD-4B08-BC0B-6BF1C891CB23}"/>
                </a:ext>
              </a:extLst>
            </p:cNvPr>
            <p:cNvSpPr/>
            <p:nvPr/>
          </p:nvSpPr>
          <p:spPr>
            <a:xfrm>
              <a:off x="4751955" y="2692130"/>
              <a:ext cx="2878667" cy="1117600"/>
            </a:xfrm>
            <a:prstGeom prst="rightArrow">
              <a:avLst>
                <a:gd name="adj1" fmla="val 63276"/>
                <a:gd name="adj2" fmla="val 59086"/>
              </a:avLst>
            </a:prstGeom>
            <a:solidFill>
              <a:srgbClr val="8DC0E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승객의 </a:t>
              </a:r>
              <a:r>
                <a:rPr lang="en-US" altLang="ko-KR" sz="16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‘</a:t>
              </a:r>
              <a:r>
                <a:rPr lang="ko-KR" altLang="en-US" sz="16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승차 의사</a:t>
              </a:r>
              <a:r>
                <a:rPr lang="en-US" altLang="ko-KR" sz="16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’</a:t>
              </a:r>
            </a:p>
            <a:p>
              <a:pPr algn="ctr"/>
              <a:r>
                <a:rPr lang="ko-KR" altLang="en-US" sz="16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효과적 전달 수단 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3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1867AC-579C-4701-84B0-5E04D7DAD467}"/>
              </a:ext>
            </a:extLst>
          </p:cNvPr>
          <p:cNvSpPr txBox="1"/>
          <p:nvPr/>
        </p:nvSpPr>
        <p:spPr>
          <a:xfrm>
            <a:off x="4293263" y="2912328"/>
            <a:ext cx="387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컨셉</a:t>
            </a:r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4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94712E-EF4E-47EB-9436-260F16685481}"/>
              </a:ext>
            </a:extLst>
          </p:cNvPr>
          <p:cNvCxnSpPr>
            <a:cxnSpLocks/>
          </p:cNvCxnSpPr>
          <p:nvPr/>
        </p:nvCxnSpPr>
        <p:spPr>
          <a:xfrm>
            <a:off x="2495550" y="3945672"/>
            <a:ext cx="75247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021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196D4A9F-4812-4D43-93E7-8F0821F12F89}"/>
              </a:ext>
            </a:extLst>
          </p:cNvPr>
          <p:cNvSpPr txBox="1">
            <a:spLocks/>
          </p:cNvSpPr>
          <p:nvPr/>
        </p:nvSpPr>
        <p:spPr>
          <a:xfrm>
            <a:off x="1468767" y="116223"/>
            <a:ext cx="1767175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F75722F1-8977-4556-9A19-86991B44871B}"/>
              </a:ext>
            </a:extLst>
          </p:cNvPr>
          <p:cNvSpPr txBox="1">
            <a:spLocks/>
          </p:cNvSpPr>
          <p:nvPr/>
        </p:nvSpPr>
        <p:spPr>
          <a:xfrm>
            <a:off x="1441154" y="78867"/>
            <a:ext cx="2879834" cy="5320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컨셉 </a:t>
            </a:r>
            <a:r>
              <a:rPr lang="en-US" altLang="ko-KR" sz="2800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E0552-03B7-4019-8A81-85D99B38C557}"/>
              </a:ext>
            </a:extLst>
          </p:cNvPr>
          <p:cNvSpPr txBox="1"/>
          <p:nvPr/>
        </p:nvSpPr>
        <p:spPr>
          <a:xfrm>
            <a:off x="708366" y="19347"/>
            <a:ext cx="56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13878-582E-40B2-A613-48DC9A66C07E}"/>
              </a:ext>
            </a:extLst>
          </p:cNvPr>
          <p:cNvSpPr txBox="1"/>
          <p:nvPr/>
        </p:nvSpPr>
        <p:spPr>
          <a:xfrm>
            <a:off x="1203000" y="1980559"/>
            <a:ext cx="4462774" cy="112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QR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인식 기능을 활용하여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버스 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요청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및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탑승한 버스의 위치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제공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D2E653-C721-4078-9102-BF98FEAE714F}"/>
              </a:ext>
            </a:extLst>
          </p:cNvPr>
          <p:cNvSpPr txBox="1"/>
          <p:nvPr/>
        </p:nvSpPr>
        <p:spPr>
          <a:xfrm>
            <a:off x="6294514" y="1980495"/>
            <a:ext cx="5363907" cy="11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QR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활용 선례 다수 존재함에 따라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진입 장벽이 낮으며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버스 이용객 수가 많아 상용화 가능할 것으로 예상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1F37F-3011-464E-9D2B-816F935732B5}"/>
              </a:ext>
            </a:extLst>
          </p:cNvPr>
          <p:cNvSpPr txBox="1"/>
          <p:nvPr/>
        </p:nvSpPr>
        <p:spPr>
          <a:xfrm>
            <a:off x="708366" y="4734871"/>
            <a:ext cx="5275505" cy="11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요청 시스템으로 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안전 사고를 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예방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버스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데이터를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수집하여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교통 정책에 활용 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177BD-3D59-42BC-A4D2-82698649808D}"/>
              </a:ext>
            </a:extLst>
          </p:cNvPr>
          <p:cNvSpPr txBox="1"/>
          <p:nvPr/>
        </p:nvSpPr>
        <p:spPr>
          <a:xfrm>
            <a:off x="6150414" y="4734871"/>
            <a:ext cx="5845687" cy="11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향후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</a:t>
            </a: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지큐비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앱의 안전한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승하차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시스템을 통해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도시 안전과 삶의 질 향상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기여하고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 대중교통 도입을 위한 플랫폼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성장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6A3A675-CF1A-426F-89CA-E9C5565E8878}"/>
              </a:ext>
            </a:extLst>
          </p:cNvPr>
          <p:cNvCxnSpPr/>
          <p:nvPr/>
        </p:nvCxnSpPr>
        <p:spPr>
          <a:xfrm>
            <a:off x="923854" y="3525304"/>
            <a:ext cx="9982200" cy="0"/>
          </a:xfrm>
          <a:prstGeom prst="line">
            <a:avLst/>
          </a:prstGeom>
          <a:ln w="28575">
            <a:solidFill>
              <a:srgbClr val="8DC0E8">
                <a:alpha val="31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57DE33-2C53-4B0C-A3AC-0541F73D09A8}"/>
              </a:ext>
            </a:extLst>
          </p:cNvPr>
          <p:cNvCxnSpPr/>
          <p:nvPr/>
        </p:nvCxnSpPr>
        <p:spPr>
          <a:xfrm flipH="1" flipV="1">
            <a:off x="5897487" y="847116"/>
            <a:ext cx="1" cy="5571068"/>
          </a:xfrm>
          <a:prstGeom prst="line">
            <a:avLst/>
          </a:prstGeom>
          <a:ln w="28575">
            <a:solidFill>
              <a:srgbClr val="8DC0E8">
                <a:alpha val="31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CE069E-3723-4473-B365-107E677CC85C}"/>
              </a:ext>
            </a:extLst>
          </p:cNvPr>
          <p:cNvSpPr/>
          <p:nvPr/>
        </p:nvSpPr>
        <p:spPr>
          <a:xfrm>
            <a:off x="2521096" y="1294564"/>
            <a:ext cx="1699818" cy="479925"/>
          </a:xfrm>
          <a:prstGeom prst="rect">
            <a:avLst/>
          </a:prstGeom>
          <a:solidFill>
            <a:srgbClr val="8D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86D8C-8FF8-4FA3-BD57-F8A2FEE11639}"/>
              </a:ext>
            </a:extLst>
          </p:cNvPr>
          <p:cNvSpPr txBox="1"/>
          <p:nvPr/>
        </p:nvSpPr>
        <p:spPr>
          <a:xfrm>
            <a:off x="2521096" y="1246942"/>
            <a:ext cx="1902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 기능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302161-132C-4D55-8841-338586E6FA21}"/>
              </a:ext>
            </a:extLst>
          </p:cNvPr>
          <p:cNvSpPr/>
          <p:nvPr/>
        </p:nvSpPr>
        <p:spPr>
          <a:xfrm>
            <a:off x="8082798" y="1286931"/>
            <a:ext cx="1980917" cy="479925"/>
          </a:xfrm>
          <a:prstGeom prst="rect">
            <a:avLst/>
          </a:prstGeom>
          <a:solidFill>
            <a:srgbClr val="8D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282F11-4C4B-40E2-9FAA-0E9A554C7194}"/>
              </a:ext>
            </a:extLst>
          </p:cNvPr>
          <p:cNvSpPr txBox="1"/>
          <p:nvPr/>
        </p:nvSpPr>
        <p:spPr>
          <a:xfrm>
            <a:off x="8028692" y="1243636"/>
            <a:ext cx="2122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가능성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6BCFC-B718-4FD7-9DC0-5E7E6BEE7E8A}"/>
              </a:ext>
            </a:extLst>
          </p:cNvPr>
          <p:cNvSpPr/>
          <p:nvPr/>
        </p:nvSpPr>
        <p:spPr>
          <a:xfrm>
            <a:off x="2761368" y="4062072"/>
            <a:ext cx="1245186" cy="479925"/>
          </a:xfrm>
          <a:prstGeom prst="rect">
            <a:avLst/>
          </a:prstGeom>
          <a:solidFill>
            <a:srgbClr val="8D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4EB154-395D-46D1-9F5B-C16DBD8A0976}"/>
              </a:ext>
            </a:extLst>
          </p:cNvPr>
          <p:cNvSpPr txBox="1"/>
          <p:nvPr/>
        </p:nvSpPr>
        <p:spPr>
          <a:xfrm>
            <a:off x="2761367" y="4014450"/>
            <a:ext cx="1411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차별화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273B5D-E1D2-4A33-8C43-1C7108459DB6}"/>
              </a:ext>
            </a:extLst>
          </p:cNvPr>
          <p:cNvSpPr/>
          <p:nvPr/>
        </p:nvSpPr>
        <p:spPr>
          <a:xfrm>
            <a:off x="8252883" y="4036097"/>
            <a:ext cx="1699818" cy="479925"/>
          </a:xfrm>
          <a:prstGeom prst="rect">
            <a:avLst/>
          </a:prstGeom>
          <a:solidFill>
            <a:srgbClr val="8D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97CE4C-C206-43A8-9986-81631FB2C042}"/>
              </a:ext>
            </a:extLst>
          </p:cNvPr>
          <p:cNvSpPr txBox="1"/>
          <p:nvPr/>
        </p:nvSpPr>
        <p:spPr>
          <a:xfrm>
            <a:off x="8252883" y="3988475"/>
            <a:ext cx="1902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목표</a:t>
            </a:r>
          </a:p>
        </p:txBody>
      </p:sp>
    </p:spTree>
    <p:extLst>
      <p:ext uri="{BB962C8B-B14F-4D97-AF65-F5344CB8AC3E}">
        <p14:creationId xmlns:p14="http://schemas.microsoft.com/office/powerpoint/2010/main" val="290545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575</Words>
  <Application>Microsoft Office PowerPoint</Application>
  <PresentationFormat>와이드스크린</PresentationFormat>
  <Paragraphs>143</Paragraphs>
  <Slides>22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a타이틀고딕3</vt:lpstr>
      <vt:lpstr>나눔스퀘어_ac</vt:lpstr>
      <vt:lpstr>맑은 고딕</vt:lpstr>
      <vt:lpstr>나눔스퀘어_ac ExtraBold</vt:lpstr>
      <vt:lpstr>여기어때 잘난체</vt:lpstr>
      <vt:lpstr>나눔고딕 ExtraBold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화면</vt:lpstr>
      <vt:lpstr>메인 화면</vt:lpstr>
      <vt:lpstr>현재 위치 화면</vt:lpstr>
      <vt:lpstr>정류장 검색 화면</vt:lpstr>
      <vt:lpstr>하차 설정 화면</vt:lpstr>
      <vt:lpstr>PowerPoint 프레젠테이션</vt:lpstr>
      <vt:lpstr>작동 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현서</dc:creator>
  <cp:lastModifiedBy>choi jieun</cp:lastModifiedBy>
  <cp:revision>844</cp:revision>
  <dcterms:created xsi:type="dcterms:W3CDTF">2020-04-29T06:08:57Z</dcterms:created>
  <dcterms:modified xsi:type="dcterms:W3CDTF">2021-05-07T07:25:19Z</dcterms:modified>
</cp:coreProperties>
</file>